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18"/>
  </p:notesMasterIdLst>
  <p:handoutMasterIdLst>
    <p:handoutMasterId r:id="rId19"/>
  </p:handoutMasterIdLst>
  <p:sldIdLst>
    <p:sldId id="279" r:id="rId3"/>
    <p:sldId id="280" r:id="rId4"/>
    <p:sldId id="281" r:id="rId5"/>
    <p:sldId id="282" r:id="rId6"/>
    <p:sldId id="283" r:id="rId7"/>
    <p:sldId id="284" r:id="rId8"/>
    <p:sldId id="285" r:id="rId9"/>
    <p:sldId id="287" r:id="rId10"/>
    <p:sldId id="272" r:id="rId11"/>
    <p:sldId id="265" r:id="rId12"/>
    <p:sldId id="273" r:id="rId13"/>
    <p:sldId id="274" r:id="rId14"/>
    <p:sldId id="275" r:id="rId15"/>
    <p:sldId id="276"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34" autoAdjust="0"/>
    <p:restoredTop sz="94660"/>
  </p:normalViewPr>
  <p:slideViewPr>
    <p:cSldViewPr snapToGrid="0">
      <p:cViewPr varScale="1">
        <p:scale>
          <a:sx n="72" d="100"/>
          <a:sy n="72" d="100"/>
        </p:scale>
        <p:origin x="1668" y="78"/>
      </p:cViewPr>
      <p:guideLst>
        <p:guide pos="2880"/>
        <p:guide orient="horz" pos="2160"/>
      </p:guideLst>
    </p:cSldViewPr>
  </p:slid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kumimoji="1" lang="ja-JP" sz="1200"/>
            </a:lvl1pPr>
          </a:lstStyle>
          <a:p>
            <a:fld id="{20EA5F0D-C1DC-412F-A146-DDB3A74B588F}" type="datetimeFigureOut">
              <a:rPr kumimoji="1" lang="en-US" altLang="ja-JP"/>
              <a:t>8/18/2022</a:t>
            </a:fld>
            <a:endParaRPr kumimoji="1" lang="ja-JP"/>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kumimoji="1" lang="ja-JP" sz="1200"/>
            </a:lvl1pPr>
          </a:lstStyle>
          <a:p>
            <a:fld id="{7BAE14B8-3CC9-472D-9BC5-A84D80684DE2}" type="slidenum">
              <a:rPr kumimoji="1" lang="ja-JP"/>
              <a:t>‹#›</a:t>
            </a:fld>
            <a:endParaRPr kumimoji="1" lang="ja-JP"/>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kumimoji="1" lang="ja-JP" sz="1200"/>
            </a:lvl1pPr>
          </a:lstStyle>
          <a:p>
            <a:fld id="{A8CDE508-72C8-4AB5-AA9C-1584D31690E0}" type="datetimeFigureOut">
              <a:t>2022/8/18</a:t>
            </a:fld>
            <a:endParaRPr kumimoji="1" lang="ja-JP"/>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kumimoji="1" lang="ja-JP"/>
          </a:p>
        </p:txBody>
      </p:sp>
      <p:sp>
        <p:nvSpPr>
          <p:cNvPr id="5" name="ノート プレースホルダー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kumimoji="1" lang="ja-JP" sz="1200"/>
            </a:lvl1pPr>
          </a:lstStyle>
          <a:p>
            <a:fld id="{7FB667E1-E601-4AAF-B95C-B25720D70A60}" type="slidenum">
              <a:t>‹#›</a:t>
            </a:fld>
            <a:endParaRPr kumimoji="1" lang="ja-JP"/>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solidFill>
                  <a:prstClr val="black"/>
                </a:solidFill>
                <a:latin typeface="Calibri"/>
                <a:ea typeface="ＭＳ Ｐゴシック"/>
              </a:rPr>
              <a:pPr/>
              <a:t>1</a:t>
            </a:fld>
            <a:endParaRPr kumimoji="1" lang="ja-JP" altLang="en-US">
              <a:solidFill>
                <a:prstClr val="black"/>
              </a:solidFill>
              <a:latin typeface="Calibri"/>
              <a:ea typeface="ＭＳ Ｐゴシック"/>
            </a:endParaRPr>
          </a:p>
        </p:txBody>
      </p:sp>
    </p:spTree>
    <p:extLst>
      <p:ext uri="{BB962C8B-B14F-4D97-AF65-F5344CB8AC3E}">
        <p14:creationId xmlns:p14="http://schemas.microsoft.com/office/powerpoint/2010/main" val="1616610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9</a:t>
            </a:fld>
            <a:endParaRPr kumimoji="1" lang="ja-JP" altLang="en-US"/>
          </a:p>
        </p:txBody>
      </p:sp>
    </p:spTree>
    <p:extLst>
      <p:ext uri="{BB962C8B-B14F-4D97-AF65-F5344CB8AC3E}">
        <p14:creationId xmlns:p14="http://schemas.microsoft.com/office/powerpoint/2010/main" val="161661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グループ 5"/>
          <p:cNvGrpSpPr/>
          <p:nvPr/>
        </p:nvGrpSpPr>
        <p:grpSpPr>
          <a:xfrm>
            <a:off x="0" y="0"/>
            <a:ext cx="9141619" cy="713232"/>
            <a:chOff x="0" y="0"/>
            <a:chExt cx="12188825" cy="713232"/>
          </a:xfrm>
        </p:grpSpPr>
        <p:sp>
          <p:nvSpPr>
            <p:cNvPr id="7" name="長方形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1" name="グループ 10"/>
          <p:cNvGrpSpPr/>
          <p:nvPr/>
        </p:nvGrpSpPr>
        <p:grpSpPr>
          <a:xfrm>
            <a:off x="0" y="0"/>
            <a:ext cx="534924" cy="6858000"/>
            <a:chOff x="0" y="0"/>
            <a:chExt cx="713232" cy="6858000"/>
          </a:xfrm>
        </p:grpSpPr>
        <p:sp>
          <p:nvSpPr>
            <p:cNvPr id="12" name="長方形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長方形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4" name="グループ 13"/>
          <p:cNvGrpSpPr/>
          <p:nvPr/>
        </p:nvGrpSpPr>
        <p:grpSpPr>
          <a:xfrm>
            <a:off x="8607571" y="0"/>
            <a:ext cx="560165" cy="6858000"/>
            <a:chOff x="11476762" y="0"/>
            <a:chExt cx="746886" cy="6858000"/>
          </a:xfrm>
        </p:grpSpPr>
        <p:sp>
          <p:nvSpPr>
            <p:cNvPr id="15" name="長方形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6" name="長方形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7" name="グループ 16"/>
          <p:cNvGrpSpPr/>
          <p:nvPr/>
        </p:nvGrpSpPr>
        <p:grpSpPr>
          <a:xfrm flipV="1">
            <a:off x="0" y="6144768"/>
            <a:ext cx="9141619" cy="713232"/>
            <a:chOff x="0" y="0"/>
            <a:chExt cx="12188825" cy="713232"/>
          </a:xfrm>
        </p:grpSpPr>
        <p:sp>
          <p:nvSpPr>
            <p:cNvPr id="18" name="長方形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長方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 name="タイトル 1"/>
          <p:cNvSpPr>
            <a:spLocks noGrp="1"/>
          </p:cNvSpPr>
          <p:nvPr>
            <p:ph type="ctrTitle"/>
          </p:nvPr>
        </p:nvSpPr>
        <p:spPr>
          <a:xfrm>
            <a:off x="971550" y="1188720"/>
            <a:ext cx="7200900" cy="2514600"/>
          </a:xfrm>
        </p:spPr>
        <p:txBody>
          <a:bodyPr anchor="b">
            <a:noAutofit/>
          </a:bodyPr>
          <a:lstStyle>
            <a:lvl1pPr algn="ctr" latinLnBrk="0">
              <a:defRPr kumimoji="1" lang="ja-JP" sz="4500"/>
            </a:lvl1pPr>
          </a:lstStyle>
          <a:p>
            <a:r>
              <a:rPr kumimoji="1" lang="ja-JP" altLang="en-US"/>
              <a:t>マスター タイトルの書式設定</a:t>
            </a:r>
            <a:endParaRPr kumimoji="1" lang="ja-JP" dirty="0"/>
          </a:p>
        </p:txBody>
      </p:sp>
      <p:sp>
        <p:nvSpPr>
          <p:cNvPr id="3" name="サブタイトル 2"/>
          <p:cNvSpPr>
            <a:spLocks noGrp="1"/>
          </p:cNvSpPr>
          <p:nvPr>
            <p:ph type="subTitle" idx="1"/>
          </p:nvPr>
        </p:nvSpPr>
        <p:spPr>
          <a:xfrm>
            <a:off x="971550" y="3749040"/>
            <a:ext cx="7200900" cy="914400"/>
          </a:xfrm>
        </p:spPr>
        <p:txBody>
          <a:bodyPr>
            <a:normAutofit/>
          </a:bodyPr>
          <a:lstStyle>
            <a:lvl1pPr marL="0" indent="0" algn="ctr" latinLnBrk="0">
              <a:spcBef>
                <a:spcPts val="0"/>
              </a:spcBef>
              <a:buNone/>
              <a:defRPr kumimoji="1" lang="ja-JP" sz="1800" cap="all" baseline="0"/>
            </a:lvl1pPr>
            <a:lvl2pPr marL="342900" indent="0" algn="ctr" latinLnBrk="0">
              <a:buNone/>
              <a:defRPr kumimoji="1" lang="ja-JP" sz="2100"/>
            </a:lvl2pPr>
            <a:lvl3pPr marL="685800" indent="0" algn="ctr" latinLnBrk="0">
              <a:buNone/>
              <a:defRPr kumimoji="1" lang="ja-JP" sz="1800"/>
            </a:lvl3pPr>
            <a:lvl4pPr marL="1028700" indent="0" algn="ctr" latinLnBrk="0">
              <a:buNone/>
              <a:defRPr kumimoji="1" lang="ja-JP" sz="1500"/>
            </a:lvl4pPr>
            <a:lvl5pPr marL="1371600" indent="0" algn="ctr" latinLnBrk="0">
              <a:buNone/>
              <a:defRPr kumimoji="1" lang="ja-JP" sz="1500"/>
            </a:lvl5pPr>
            <a:lvl6pPr marL="1714500" indent="0" algn="ctr" latinLnBrk="0">
              <a:buNone/>
              <a:defRPr kumimoji="1" lang="ja-JP" sz="1500"/>
            </a:lvl6pPr>
            <a:lvl7pPr marL="2057400" indent="0" algn="ctr" latinLnBrk="0">
              <a:buNone/>
              <a:defRPr kumimoji="1" lang="ja-JP" sz="1500"/>
            </a:lvl7pPr>
            <a:lvl8pPr marL="2400300" indent="0" algn="ctr" latinLnBrk="0">
              <a:buNone/>
              <a:defRPr kumimoji="1" lang="ja-JP" sz="1500"/>
            </a:lvl8pPr>
            <a:lvl9pPr marL="2743200" indent="0" algn="ctr" latinLnBrk="0">
              <a:buNone/>
              <a:defRPr kumimoji="1" lang="ja-JP" sz="1500"/>
            </a:lvl9pPr>
          </a:lstStyle>
          <a:p>
            <a:r>
              <a:rPr kumimoji="1" lang="ja-JP" altLang="en-US"/>
              <a:t>マスター サブタイトルの書式設定</a:t>
            </a:r>
            <a:endParaRPr kumimoji="1" lang="ja-JP"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274638"/>
            <a:ext cx="1971675" cy="5897562"/>
          </a:xfrm>
        </p:spPr>
        <p:txBody>
          <a:bodyPr vert="eaVert"/>
          <a:lstStyle/>
          <a:p>
            <a:r>
              <a:rPr kumimoji="1" lang="ja-JP" altLang="en-US"/>
              <a:t>マスター タイトルの書式設定</a:t>
            </a:r>
            <a:endParaRPr kumimoji="1" lang="ja-JP"/>
          </a:p>
        </p:txBody>
      </p:sp>
      <p:sp>
        <p:nvSpPr>
          <p:cNvPr id="3" name="縦書きテキスト プレースホルダー 2"/>
          <p:cNvSpPr>
            <a:spLocks noGrp="1"/>
          </p:cNvSpPr>
          <p:nvPr>
            <p:ph type="body" orient="vert" idx="1"/>
          </p:nvPr>
        </p:nvSpPr>
        <p:spPr>
          <a:xfrm>
            <a:off x="628650" y="274638"/>
            <a:ext cx="5800725" cy="58975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dirty="0"/>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dirty="0"/>
          </a:p>
        </p:txBody>
      </p:sp>
      <p:sp>
        <p:nvSpPr>
          <p:cNvPr id="4" name="日付プレースホルダー 3"/>
          <p:cNvSpPr>
            <a:spLocks noGrp="1"/>
          </p:cNvSpPr>
          <p:nvPr>
            <p:ph type="dt" sz="half" idx="10"/>
          </p:nvPr>
        </p:nvSpPr>
        <p:spPr/>
        <p:txBody>
          <a:bodyPr/>
          <a:lstStyle/>
          <a:p>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8" name="グループ 7"/>
          <p:cNvGrpSpPr/>
          <p:nvPr/>
        </p:nvGrpSpPr>
        <p:grpSpPr>
          <a:xfrm flipV="1">
            <a:off x="0" y="6309360"/>
            <a:ext cx="9141619"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1" name="グループ 10"/>
          <p:cNvGrpSpPr/>
          <p:nvPr/>
        </p:nvGrpSpPr>
        <p:grpSpPr>
          <a:xfrm>
            <a:off x="12552" y="0"/>
            <a:ext cx="9141619" cy="548640"/>
            <a:chOff x="0" y="0"/>
            <a:chExt cx="12188825" cy="713232"/>
          </a:xfrm>
        </p:grpSpPr>
        <p:sp>
          <p:nvSpPr>
            <p:cNvPr id="12" name="長方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長方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4" name="日付プレースホルダー 3"/>
          <p:cNvSpPr>
            <a:spLocks noGrp="1"/>
          </p:cNvSpPr>
          <p:nvPr>
            <p:ph type="dt" sz="half" idx="10"/>
          </p:nvPr>
        </p:nvSpPr>
        <p:spPr/>
        <p:txBody>
          <a:bodyPr/>
          <a:lstStyle/>
          <a:p>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
        <p:nvSpPr>
          <p:cNvPr id="2" name="タイトル 1"/>
          <p:cNvSpPr>
            <a:spLocks noGrp="1"/>
          </p:cNvSpPr>
          <p:nvPr>
            <p:ph type="title"/>
          </p:nvPr>
        </p:nvSpPr>
        <p:spPr>
          <a:xfrm>
            <a:off x="971550" y="1188720"/>
            <a:ext cx="7200900" cy="2514600"/>
          </a:xfrm>
        </p:spPr>
        <p:txBody>
          <a:bodyPr anchor="b">
            <a:normAutofit/>
          </a:bodyPr>
          <a:lstStyle>
            <a:lvl1pPr algn="ctr" latinLnBrk="0">
              <a:defRPr kumimoji="1" lang="ja-JP" sz="4050" b="0">
                <a:solidFill>
                  <a:schemeClr val="tx1">
                    <a:lumMod val="75000"/>
                  </a:schemeClr>
                </a:solidFill>
              </a:defRPr>
            </a:lvl1p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971550" y="3749040"/>
            <a:ext cx="7200900" cy="914400"/>
          </a:xfrm>
        </p:spPr>
        <p:txBody>
          <a:bodyPr anchor="t"/>
          <a:lstStyle>
            <a:lvl1pPr marL="0" indent="0" algn="ctr" latinLnBrk="0">
              <a:spcBef>
                <a:spcPts val="0"/>
              </a:spcBef>
              <a:buNone/>
              <a:defRPr kumimoji="1" lang="ja-JP" sz="1500" cap="all" baseline="0">
                <a:solidFill>
                  <a:schemeClr val="tx1"/>
                </a:solidFill>
              </a:defRPr>
            </a:lvl1pPr>
            <a:lvl2pPr marL="342900" indent="0" latinLnBrk="0">
              <a:buNone/>
              <a:defRPr kumimoji="1" lang="ja-JP" sz="1350">
                <a:solidFill>
                  <a:schemeClr val="tx1">
                    <a:tint val="75000"/>
                  </a:schemeClr>
                </a:solidFill>
              </a:defRPr>
            </a:lvl2pPr>
            <a:lvl3pPr marL="685800" indent="0" latinLnBrk="0">
              <a:buNone/>
              <a:defRPr kumimoji="1" lang="ja-JP" sz="1200">
                <a:solidFill>
                  <a:schemeClr val="tx1">
                    <a:tint val="75000"/>
                  </a:schemeClr>
                </a:solidFill>
              </a:defRPr>
            </a:lvl3pPr>
            <a:lvl4pPr marL="1028700" indent="0" latinLnBrk="0">
              <a:buNone/>
              <a:defRPr kumimoji="1" lang="ja-JP" sz="1050">
                <a:solidFill>
                  <a:schemeClr val="tx1">
                    <a:tint val="75000"/>
                  </a:schemeClr>
                </a:solidFill>
              </a:defRPr>
            </a:lvl4pPr>
            <a:lvl5pPr marL="1371600" indent="0" latinLnBrk="0">
              <a:buNone/>
              <a:defRPr kumimoji="1" lang="ja-JP" sz="1050">
                <a:solidFill>
                  <a:schemeClr val="tx1">
                    <a:tint val="75000"/>
                  </a:schemeClr>
                </a:solidFill>
              </a:defRPr>
            </a:lvl5pPr>
            <a:lvl6pPr marL="1714500" indent="0" latinLnBrk="0">
              <a:buNone/>
              <a:defRPr kumimoji="1" lang="ja-JP" sz="1050">
                <a:solidFill>
                  <a:schemeClr val="tx1">
                    <a:tint val="75000"/>
                  </a:schemeClr>
                </a:solidFill>
              </a:defRPr>
            </a:lvl6pPr>
            <a:lvl7pPr marL="2057400" indent="0" latinLnBrk="0">
              <a:buNone/>
              <a:defRPr kumimoji="1" lang="ja-JP" sz="1050">
                <a:solidFill>
                  <a:schemeClr val="tx1">
                    <a:tint val="75000"/>
                  </a:schemeClr>
                </a:solidFill>
              </a:defRPr>
            </a:lvl7pPr>
            <a:lvl8pPr marL="2400300" indent="0" latinLnBrk="0">
              <a:buNone/>
              <a:defRPr kumimoji="1" lang="ja-JP" sz="1050">
                <a:solidFill>
                  <a:schemeClr val="tx1">
                    <a:tint val="75000"/>
                  </a:schemeClr>
                </a:solidFill>
              </a:defRPr>
            </a:lvl8pPr>
            <a:lvl9pPr marL="2743200" indent="0" latinLnBrk="0">
              <a:buNone/>
              <a:defRPr kumimoji="1" lang="ja-JP" sz="105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コンテンツ プレースホルダー 2"/>
          <p:cNvSpPr>
            <a:spLocks noGrp="1"/>
          </p:cNvSpPr>
          <p:nvPr>
            <p:ph sz="half" idx="1"/>
          </p:nvPr>
        </p:nvSpPr>
        <p:spPr>
          <a:xfrm>
            <a:off x="1005840" y="1673352"/>
            <a:ext cx="3429000" cy="4343400"/>
          </a:xfrm>
        </p:spPr>
        <p:txBody>
          <a:bodyPr>
            <a:normAutofit/>
          </a:bodyPr>
          <a:lstStyle>
            <a:lvl1pPr latinLnBrk="0">
              <a:defRPr kumimoji="1" lang="ja-JP" sz="1500"/>
            </a:lvl1pPr>
            <a:lvl2pPr latinLnBrk="0">
              <a:defRPr kumimoji="1" lang="ja-JP" sz="1350"/>
            </a:lvl2pPr>
            <a:lvl3pPr latinLnBrk="0">
              <a:defRPr kumimoji="1" lang="ja-JP" sz="1200"/>
            </a:lvl3pPr>
            <a:lvl4pPr latinLnBrk="0">
              <a:defRPr kumimoji="1" lang="ja-JP" sz="1050"/>
            </a:lvl4pPr>
            <a:lvl5pPr latinLnBrk="0">
              <a:defRPr kumimoji="1" lang="ja-JP" sz="1050"/>
            </a:lvl5pPr>
            <a:lvl6pPr latinLnBrk="0">
              <a:defRPr kumimoji="1" lang="ja-JP" sz="1050"/>
            </a:lvl6pPr>
            <a:lvl7pPr latinLnBrk="0">
              <a:defRPr kumimoji="1" lang="ja-JP" sz="1050"/>
            </a:lvl7pPr>
            <a:lvl8pPr latinLnBrk="0">
              <a:defRPr kumimoji="1" lang="ja-JP" sz="1050"/>
            </a:lvl8pPr>
            <a:lvl9pPr latinLnBrk="0">
              <a:defRPr kumimoji="1" lang="ja-JP" sz="10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コンテンツ プレースホルダー 3"/>
          <p:cNvSpPr>
            <a:spLocks noGrp="1"/>
          </p:cNvSpPr>
          <p:nvPr>
            <p:ph sz="half" idx="2"/>
          </p:nvPr>
        </p:nvSpPr>
        <p:spPr>
          <a:xfrm>
            <a:off x="4709160" y="1673352"/>
            <a:ext cx="3429000" cy="4343400"/>
          </a:xfrm>
        </p:spPr>
        <p:txBody>
          <a:bodyPr>
            <a:normAutofit/>
          </a:bodyPr>
          <a:lstStyle>
            <a:lvl1pPr latinLnBrk="0">
              <a:defRPr kumimoji="1" lang="ja-JP" sz="1500"/>
            </a:lvl1pPr>
            <a:lvl2pPr latinLnBrk="0">
              <a:defRPr kumimoji="1" lang="ja-JP" sz="1350"/>
            </a:lvl2pPr>
            <a:lvl3pPr latinLnBrk="0">
              <a:defRPr kumimoji="1" lang="ja-JP" sz="1200"/>
            </a:lvl3pPr>
            <a:lvl4pPr latinLnBrk="0">
              <a:defRPr kumimoji="1" lang="ja-JP" sz="1050"/>
            </a:lvl4pPr>
            <a:lvl5pPr latinLnBrk="0">
              <a:defRPr kumimoji="1" lang="ja-JP" sz="1050"/>
            </a:lvl5pPr>
            <a:lvl6pPr latinLnBrk="0">
              <a:defRPr kumimoji="1" lang="ja-JP" sz="1050"/>
            </a:lvl6pPr>
            <a:lvl7pPr latinLnBrk="0">
              <a:defRPr kumimoji="1" lang="ja-JP" sz="1050"/>
            </a:lvl7pPr>
            <a:lvl8pPr latinLnBrk="0">
              <a:defRPr kumimoji="1" lang="ja-JP" sz="1050"/>
            </a:lvl8pPr>
            <a:lvl9pPr latinLnBrk="0">
              <a:defRPr kumimoji="1" lang="ja-JP" sz="10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日付プレースホルダー 4"/>
          <p:cNvSpPr>
            <a:spLocks noGrp="1"/>
          </p:cNvSpPr>
          <p:nvPr>
            <p:ph type="dt" sz="half" idx="10"/>
          </p:nvPr>
        </p:nvSpPr>
        <p:spPr/>
        <p:txBody>
          <a:bodyPr/>
          <a:lstStyle/>
          <a:p>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0D06EF73-9DB8-4763-865F-2F88181A4732}" type="slidenum">
              <a:t>‹#›</a:t>
            </a:fld>
            <a:endParaRPr kumimoji="1" lang="ja-JP"/>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1005840" y="1600200"/>
            <a:ext cx="3429000" cy="758952"/>
          </a:xfrm>
        </p:spPr>
        <p:txBody>
          <a:bodyPr anchor="ctr">
            <a:normAutofit/>
          </a:bodyPr>
          <a:lstStyle>
            <a:lvl1pPr marL="0" indent="0" latinLnBrk="0">
              <a:spcBef>
                <a:spcPts val="0"/>
              </a:spcBef>
              <a:buNone/>
              <a:defRPr kumimoji="1" lang="ja-JP" sz="1500" b="0" cap="all" baseline="0"/>
            </a:lvl1pPr>
            <a:lvl2pPr marL="342900" indent="0" latinLnBrk="0">
              <a:buNone/>
              <a:defRPr kumimoji="1" lang="ja-JP" sz="1500" b="1"/>
            </a:lvl2pPr>
            <a:lvl3pPr marL="685800" indent="0" latinLnBrk="0">
              <a:buNone/>
              <a:defRPr kumimoji="1" lang="ja-JP" sz="1350" b="1"/>
            </a:lvl3pPr>
            <a:lvl4pPr marL="1028700" indent="0" latinLnBrk="0">
              <a:buNone/>
              <a:defRPr kumimoji="1" lang="ja-JP" sz="1200" b="1"/>
            </a:lvl4pPr>
            <a:lvl5pPr marL="1371600" indent="0" latinLnBrk="0">
              <a:buNone/>
              <a:defRPr kumimoji="1" lang="ja-JP" sz="1200" b="1"/>
            </a:lvl5pPr>
            <a:lvl6pPr marL="1714500" indent="0" latinLnBrk="0">
              <a:buNone/>
              <a:defRPr kumimoji="1" lang="ja-JP" sz="1200" b="1"/>
            </a:lvl6pPr>
            <a:lvl7pPr marL="2057400" indent="0" latinLnBrk="0">
              <a:buNone/>
              <a:defRPr kumimoji="1" lang="ja-JP" sz="1200" b="1"/>
            </a:lvl7pPr>
            <a:lvl8pPr marL="2400300" indent="0" latinLnBrk="0">
              <a:buNone/>
              <a:defRPr kumimoji="1" lang="ja-JP" sz="1200" b="1"/>
            </a:lvl8pPr>
            <a:lvl9pPr marL="2743200" indent="0" latinLnBrk="0">
              <a:buNone/>
              <a:defRPr kumimoji="1" lang="ja-JP"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1005840" y="2441448"/>
            <a:ext cx="3429000" cy="3584448"/>
          </a:xfrm>
        </p:spPr>
        <p:txBody>
          <a:bodyPr>
            <a:normAutofit/>
          </a:bodyPr>
          <a:lstStyle>
            <a:lvl1pPr latinLnBrk="0">
              <a:defRPr kumimoji="1" lang="ja-JP" sz="1350"/>
            </a:lvl1pPr>
            <a:lvl2pPr latinLnBrk="0">
              <a:defRPr kumimoji="1" lang="ja-JP" sz="1200"/>
            </a:lvl2pPr>
            <a:lvl3pPr latinLnBrk="0">
              <a:defRPr kumimoji="1" lang="ja-JP" sz="1050"/>
            </a:lvl3pPr>
            <a:lvl4pPr latinLnBrk="0">
              <a:defRPr kumimoji="1" lang="ja-JP" sz="900"/>
            </a:lvl4pPr>
            <a:lvl5pPr latinLnBrk="0">
              <a:defRPr kumimoji="1" lang="ja-JP" sz="900"/>
            </a:lvl5pPr>
            <a:lvl6pPr latinLnBrk="0">
              <a:defRPr kumimoji="1" lang="ja-JP" sz="900"/>
            </a:lvl6pPr>
            <a:lvl7pPr latinLnBrk="0">
              <a:defRPr kumimoji="1" lang="ja-JP" sz="900"/>
            </a:lvl7pPr>
            <a:lvl8pPr latinLnBrk="0">
              <a:defRPr kumimoji="1" lang="ja-JP" sz="900"/>
            </a:lvl8pPr>
            <a:lvl9pPr latinLnBrk="0">
              <a:defRPr kumimoji="1" lang="ja-JP" sz="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テキスト プレースホルダー 4"/>
          <p:cNvSpPr>
            <a:spLocks noGrp="1"/>
          </p:cNvSpPr>
          <p:nvPr>
            <p:ph type="body" sz="quarter" idx="3"/>
          </p:nvPr>
        </p:nvSpPr>
        <p:spPr>
          <a:xfrm>
            <a:off x="4709160" y="1600200"/>
            <a:ext cx="3429000" cy="758952"/>
          </a:xfrm>
        </p:spPr>
        <p:txBody>
          <a:bodyPr anchor="ctr">
            <a:normAutofit/>
          </a:bodyPr>
          <a:lstStyle>
            <a:lvl1pPr marL="0" indent="0" latinLnBrk="0">
              <a:spcBef>
                <a:spcPts val="0"/>
              </a:spcBef>
              <a:buNone/>
              <a:defRPr kumimoji="1" lang="ja-JP" sz="1500" b="0" cap="all" baseline="0"/>
            </a:lvl1pPr>
            <a:lvl2pPr marL="342900" indent="0" latinLnBrk="0">
              <a:buNone/>
              <a:defRPr kumimoji="1" lang="ja-JP" sz="1500" b="1"/>
            </a:lvl2pPr>
            <a:lvl3pPr marL="685800" indent="0" latinLnBrk="0">
              <a:buNone/>
              <a:defRPr kumimoji="1" lang="ja-JP" sz="1350" b="1"/>
            </a:lvl3pPr>
            <a:lvl4pPr marL="1028700" indent="0" latinLnBrk="0">
              <a:buNone/>
              <a:defRPr kumimoji="1" lang="ja-JP" sz="1200" b="1"/>
            </a:lvl4pPr>
            <a:lvl5pPr marL="1371600" indent="0" latinLnBrk="0">
              <a:buNone/>
              <a:defRPr kumimoji="1" lang="ja-JP" sz="1200" b="1"/>
            </a:lvl5pPr>
            <a:lvl6pPr marL="1714500" indent="0" latinLnBrk="0">
              <a:buNone/>
              <a:defRPr kumimoji="1" lang="ja-JP" sz="1200" b="1"/>
            </a:lvl6pPr>
            <a:lvl7pPr marL="2057400" indent="0" latinLnBrk="0">
              <a:buNone/>
              <a:defRPr kumimoji="1" lang="ja-JP" sz="1200" b="1"/>
            </a:lvl7pPr>
            <a:lvl8pPr marL="2400300" indent="0" latinLnBrk="0">
              <a:buNone/>
              <a:defRPr kumimoji="1" lang="ja-JP" sz="1200" b="1"/>
            </a:lvl8pPr>
            <a:lvl9pPr marL="2743200" indent="0" latinLnBrk="0">
              <a:buNone/>
              <a:defRPr kumimoji="1" lang="ja-JP"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709160" y="2441448"/>
            <a:ext cx="3429000" cy="3584448"/>
          </a:xfrm>
        </p:spPr>
        <p:txBody>
          <a:bodyPr>
            <a:normAutofit/>
          </a:bodyPr>
          <a:lstStyle>
            <a:lvl1pPr latinLnBrk="0">
              <a:defRPr kumimoji="1" lang="ja-JP" sz="1350"/>
            </a:lvl1pPr>
            <a:lvl2pPr latinLnBrk="0">
              <a:defRPr kumimoji="1" lang="ja-JP" sz="1200"/>
            </a:lvl2pPr>
            <a:lvl3pPr latinLnBrk="0">
              <a:defRPr kumimoji="1" lang="ja-JP" sz="1050"/>
            </a:lvl3pPr>
            <a:lvl4pPr latinLnBrk="0">
              <a:defRPr kumimoji="1" lang="ja-JP" sz="900"/>
            </a:lvl4pPr>
            <a:lvl5pPr latinLnBrk="0">
              <a:defRPr kumimoji="1" lang="ja-JP" sz="900"/>
            </a:lvl5pPr>
            <a:lvl6pPr latinLnBrk="0">
              <a:defRPr kumimoji="1" lang="ja-JP" sz="900"/>
            </a:lvl6pPr>
            <a:lvl7pPr latinLnBrk="0">
              <a:defRPr kumimoji="1" lang="ja-JP" sz="900"/>
            </a:lvl7pPr>
            <a:lvl8pPr latinLnBrk="0">
              <a:defRPr kumimoji="1" lang="ja-JP" sz="900"/>
            </a:lvl8pPr>
            <a:lvl9pPr latinLnBrk="0">
              <a:defRPr kumimoji="1" lang="ja-JP" sz="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7" name="日付プレースホルダー 6"/>
          <p:cNvSpPr>
            <a:spLocks noGrp="1"/>
          </p:cNvSpPr>
          <p:nvPr>
            <p:ph type="dt" sz="half" idx="10"/>
          </p:nvPr>
        </p:nvSpPr>
        <p:spPr/>
        <p:txBody>
          <a:bodyPr/>
          <a:lstStyle/>
          <a:p>
            <a:endParaRPr kumimoji="1" lang="ja-JP"/>
          </a:p>
        </p:txBody>
      </p:sp>
      <p:sp>
        <p:nvSpPr>
          <p:cNvPr id="8" name="フッター プレースホルダー 7"/>
          <p:cNvSpPr>
            <a:spLocks noGrp="1"/>
          </p:cNvSpPr>
          <p:nvPr>
            <p:ph type="ftr" sz="quarter" idx="11"/>
          </p:nvPr>
        </p:nvSpPr>
        <p:spPr/>
        <p:txBody>
          <a:bodyPr/>
          <a:lstStyle/>
          <a:p>
            <a:endParaRPr kumimoji="1" lang="ja-JP"/>
          </a:p>
        </p:txBody>
      </p:sp>
      <p:sp>
        <p:nvSpPr>
          <p:cNvPr id="9" name="スライド番号プレースホルダー 8"/>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日付プレースホルダー 2"/>
          <p:cNvSpPr>
            <a:spLocks noGrp="1"/>
          </p:cNvSpPr>
          <p:nvPr>
            <p:ph type="dt" sz="half" idx="10"/>
          </p:nvPr>
        </p:nvSpPr>
        <p:spPr/>
        <p:txBody>
          <a:bodyPr/>
          <a:lstStyle/>
          <a:p>
            <a:endParaRPr kumimoji="1" lang="ja-JP"/>
          </a:p>
        </p:txBody>
      </p:sp>
      <p:sp>
        <p:nvSpPr>
          <p:cNvPr id="4" name="フッター プレースホルダー 3"/>
          <p:cNvSpPr>
            <a:spLocks noGrp="1"/>
          </p:cNvSpPr>
          <p:nvPr>
            <p:ph type="ftr" sz="quarter" idx="11"/>
          </p:nvPr>
        </p:nvSpPr>
        <p:spPr/>
        <p:txBody>
          <a:bodyPr/>
          <a:lstStyle/>
          <a:p>
            <a:endParaRPr kumimoji="1" lang="ja-JP"/>
          </a:p>
        </p:txBody>
      </p:sp>
      <p:sp>
        <p:nvSpPr>
          <p:cNvPr id="5" name="スライド番号プレースホルダー 4"/>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p>
        </p:txBody>
      </p:sp>
      <p:sp>
        <p:nvSpPr>
          <p:cNvPr id="3" name="フッター プレースホルダー 2"/>
          <p:cNvSpPr>
            <a:spLocks noGrp="1"/>
          </p:cNvSpPr>
          <p:nvPr>
            <p:ph type="ftr" sz="quarter" idx="11"/>
          </p:nvPr>
        </p:nvSpPr>
        <p:spPr/>
        <p:txBody>
          <a:bodyPr/>
          <a:lstStyle/>
          <a:p>
            <a:endParaRPr kumimoji="1" lang="ja-JP"/>
          </a:p>
        </p:txBody>
      </p:sp>
      <p:sp>
        <p:nvSpPr>
          <p:cNvPr id="4" name="スライド番号プレースホルダー 3"/>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grpSp>
        <p:nvGrpSpPr>
          <p:cNvPr id="8" name="グループ 7"/>
          <p:cNvGrpSpPr/>
          <p:nvPr/>
        </p:nvGrpSpPr>
        <p:grpSpPr>
          <a:xfrm>
            <a:off x="0" y="0"/>
            <a:ext cx="9141619"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 name="タイトル 1"/>
          <p:cNvSpPr>
            <a:spLocks noGrp="1"/>
          </p:cNvSpPr>
          <p:nvPr>
            <p:ph type="title"/>
          </p:nvPr>
        </p:nvSpPr>
        <p:spPr>
          <a:xfrm>
            <a:off x="6103620" y="1828800"/>
            <a:ext cx="2743200" cy="2286000"/>
          </a:xfrm>
        </p:spPr>
        <p:txBody>
          <a:bodyPr anchor="b">
            <a:normAutofit/>
          </a:bodyPr>
          <a:lstStyle>
            <a:lvl1pPr latinLnBrk="0">
              <a:defRPr kumimoji="1" lang="ja-JP" sz="2550" b="0"/>
            </a:lvl1pPr>
          </a:lstStyle>
          <a:p>
            <a:r>
              <a:rPr kumimoji="1" lang="ja-JP" altLang="en-US"/>
              <a:t>マスター タイトルの書式設定</a:t>
            </a:r>
            <a:endParaRPr kumimoji="1" lang="ja-JP"/>
          </a:p>
        </p:txBody>
      </p:sp>
      <p:sp>
        <p:nvSpPr>
          <p:cNvPr id="3" name="コンテンツ プレースホルダー 2"/>
          <p:cNvSpPr>
            <a:spLocks noGrp="1"/>
          </p:cNvSpPr>
          <p:nvPr>
            <p:ph idx="1"/>
          </p:nvPr>
        </p:nvSpPr>
        <p:spPr>
          <a:xfrm>
            <a:off x="411480" y="1005840"/>
            <a:ext cx="5417820" cy="4937760"/>
          </a:xfrm>
        </p:spPr>
        <p:txBody>
          <a:bodyPr>
            <a:normAutofit/>
          </a:bodyPr>
          <a:lstStyle>
            <a:lvl1pPr latinLnBrk="0">
              <a:defRPr kumimoji="1" lang="ja-JP" sz="1500"/>
            </a:lvl1pPr>
            <a:lvl2pPr latinLnBrk="0">
              <a:defRPr kumimoji="1" lang="ja-JP" sz="1350"/>
            </a:lvl2pPr>
            <a:lvl3pPr latinLnBrk="0">
              <a:defRPr kumimoji="1" lang="ja-JP" sz="1200"/>
            </a:lvl3pPr>
            <a:lvl4pPr latinLnBrk="0">
              <a:defRPr kumimoji="1" lang="ja-JP" sz="1050"/>
            </a:lvl4pPr>
            <a:lvl5pPr latinLnBrk="0">
              <a:defRPr kumimoji="1" lang="ja-JP" sz="1050"/>
            </a:lvl5pPr>
            <a:lvl6pPr latinLnBrk="0">
              <a:defRPr kumimoji="1" lang="ja-JP" sz="1050"/>
            </a:lvl6pPr>
            <a:lvl7pPr latinLnBrk="0">
              <a:defRPr kumimoji="1" lang="ja-JP" sz="1050"/>
            </a:lvl7pPr>
            <a:lvl8pPr latinLnBrk="0">
              <a:defRPr kumimoji="1" lang="ja-JP" sz="1050"/>
            </a:lvl8pPr>
            <a:lvl9pPr latinLnBrk="0">
              <a:defRPr kumimoji="1" lang="ja-JP" sz="10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テキスト プレースホルダー 3"/>
          <p:cNvSpPr>
            <a:spLocks noGrp="1"/>
          </p:cNvSpPr>
          <p:nvPr>
            <p:ph type="body" sz="half" idx="2"/>
          </p:nvPr>
        </p:nvSpPr>
        <p:spPr>
          <a:xfrm>
            <a:off x="6103620" y="4206240"/>
            <a:ext cx="2743200" cy="1645920"/>
          </a:xfrm>
        </p:spPr>
        <p:txBody>
          <a:bodyPr>
            <a:normAutofit/>
          </a:bodyPr>
          <a:lstStyle>
            <a:lvl1pPr marL="0" indent="0" latinLnBrk="0">
              <a:spcBef>
                <a:spcPts val="900"/>
              </a:spcBef>
              <a:buNone/>
              <a:defRPr kumimoji="1" lang="ja-JP" sz="1200"/>
            </a:lvl1pPr>
            <a:lvl2pPr marL="342900" indent="0" latinLnBrk="0">
              <a:buNone/>
              <a:defRPr kumimoji="1" lang="ja-JP" sz="900"/>
            </a:lvl2pPr>
            <a:lvl3pPr marL="685800" indent="0" latinLnBrk="0">
              <a:buNone/>
              <a:defRPr kumimoji="1" lang="ja-JP" sz="750"/>
            </a:lvl3pPr>
            <a:lvl4pPr marL="1028700" indent="0" latinLnBrk="0">
              <a:buNone/>
              <a:defRPr kumimoji="1" lang="ja-JP" sz="675"/>
            </a:lvl4pPr>
            <a:lvl5pPr marL="1371600" indent="0" latinLnBrk="0">
              <a:buNone/>
              <a:defRPr kumimoji="1" lang="ja-JP" sz="675"/>
            </a:lvl5pPr>
            <a:lvl6pPr marL="1714500" indent="0" latinLnBrk="0">
              <a:buNone/>
              <a:defRPr kumimoji="1" lang="ja-JP" sz="675"/>
            </a:lvl6pPr>
            <a:lvl7pPr marL="2057400" indent="0" latinLnBrk="0">
              <a:buNone/>
              <a:defRPr kumimoji="1" lang="ja-JP" sz="675"/>
            </a:lvl7pPr>
            <a:lvl8pPr marL="2400300" indent="0" latinLnBrk="0">
              <a:buNone/>
              <a:defRPr kumimoji="1" lang="ja-JP" sz="675"/>
            </a:lvl8pPr>
            <a:lvl9pPr marL="2743200" indent="0" latinLnBrk="0">
              <a:buNone/>
              <a:defRPr kumimoji="1" lang="ja-JP"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103620" y="1828800"/>
            <a:ext cx="2743200" cy="2286000"/>
          </a:xfrm>
        </p:spPr>
        <p:txBody>
          <a:bodyPr anchor="b">
            <a:normAutofit/>
          </a:bodyPr>
          <a:lstStyle>
            <a:lvl1pPr latinLnBrk="0">
              <a:defRPr kumimoji="1" lang="ja-JP" sz="2550" b="0"/>
            </a:lvl1pPr>
          </a:lstStyle>
          <a:p>
            <a:r>
              <a:rPr kumimoji="1" lang="ja-JP" altLang="en-US"/>
              <a:t>マスター タイトルの書式設定</a:t>
            </a:r>
            <a:endParaRPr kumimoji="1" lang="ja-JP" dirty="0"/>
          </a:p>
        </p:txBody>
      </p:sp>
      <p:sp>
        <p:nvSpPr>
          <p:cNvPr id="3" name="図プレースホルダー 2"/>
          <p:cNvSpPr>
            <a:spLocks noGrp="1"/>
          </p:cNvSpPr>
          <p:nvPr>
            <p:ph type="pic" idx="1"/>
          </p:nvPr>
        </p:nvSpPr>
        <p:spPr>
          <a:xfrm>
            <a:off x="411480" y="548640"/>
            <a:ext cx="5006340" cy="5760720"/>
          </a:xfrm>
          <a:noFill/>
        </p:spPr>
        <p:txBody>
          <a:bodyPr/>
          <a:lstStyle>
            <a:lvl1pPr marL="0" indent="0" algn="ctr" latinLnBrk="0">
              <a:buNone/>
              <a:defRPr kumimoji="1" lang="ja-JP" sz="2400">
                <a:solidFill>
                  <a:schemeClr val="tx1"/>
                </a:solidFill>
              </a:defRPr>
            </a:lvl1pPr>
            <a:lvl2pPr marL="342900" indent="0" latinLnBrk="0">
              <a:buNone/>
              <a:defRPr kumimoji="1" lang="ja-JP" sz="2100"/>
            </a:lvl2pPr>
            <a:lvl3pPr marL="685800" indent="0" latinLnBrk="0">
              <a:buNone/>
              <a:defRPr kumimoji="1" lang="ja-JP" sz="1800"/>
            </a:lvl3pPr>
            <a:lvl4pPr marL="1028700" indent="0" latinLnBrk="0">
              <a:buNone/>
              <a:defRPr kumimoji="1" lang="ja-JP" sz="1500"/>
            </a:lvl4pPr>
            <a:lvl5pPr marL="1371600" indent="0" latinLnBrk="0">
              <a:buNone/>
              <a:defRPr kumimoji="1" lang="ja-JP" sz="1500"/>
            </a:lvl5pPr>
            <a:lvl6pPr marL="1714500" indent="0" latinLnBrk="0">
              <a:buNone/>
              <a:defRPr kumimoji="1" lang="ja-JP" sz="1500"/>
            </a:lvl6pPr>
            <a:lvl7pPr marL="2057400" indent="0" latinLnBrk="0">
              <a:buNone/>
              <a:defRPr kumimoji="1" lang="ja-JP" sz="1500"/>
            </a:lvl7pPr>
            <a:lvl8pPr marL="2400300" indent="0" latinLnBrk="0">
              <a:buNone/>
              <a:defRPr kumimoji="1" lang="ja-JP" sz="1500"/>
            </a:lvl8pPr>
            <a:lvl9pPr marL="2743200" indent="0" latinLnBrk="0">
              <a:buNone/>
              <a:defRPr kumimoji="1" lang="ja-JP" sz="1500"/>
            </a:lvl9pPr>
          </a:lstStyle>
          <a:p>
            <a:r>
              <a:rPr kumimoji="1" lang="ja-JP" altLang="en-US"/>
              <a:t>図を追加</a:t>
            </a:r>
            <a:endParaRPr kumimoji="1" lang="ja-JP" dirty="0"/>
          </a:p>
        </p:txBody>
      </p:sp>
      <p:sp>
        <p:nvSpPr>
          <p:cNvPr id="4" name="テキスト プレースホルダー 3"/>
          <p:cNvSpPr>
            <a:spLocks noGrp="1"/>
          </p:cNvSpPr>
          <p:nvPr>
            <p:ph type="body" sz="half" idx="2"/>
          </p:nvPr>
        </p:nvSpPr>
        <p:spPr>
          <a:xfrm>
            <a:off x="6103620" y="4206240"/>
            <a:ext cx="2743200" cy="1645920"/>
          </a:xfrm>
        </p:spPr>
        <p:txBody>
          <a:bodyPr>
            <a:normAutofit/>
          </a:bodyPr>
          <a:lstStyle>
            <a:lvl1pPr marL="0" indent="0" latinLnBrk="0">
              <a:spcBef>
                <a:spcPts val="900"/>
              </a:spcBef>
              <a:buNone/>
              <a:defRPr kumimoji="1" lang="ja-JP" sz="1200"/>
            </a:lvl1pPr>
            <a:lvl2pPr marL="342900" indent="0" latinLnBrk="0">
              <a:buNone/>
              <a:defRPr kumimoji="1" lang="ja-JP" sz="900"/>
            </a:lvl2pPr>
            <a:lvl3pPr marL="685800" indent="0" latinLnBrk="0">
              <a:buNone/>
              <a:defRPr kumimoji="1" lang="ja-JP" sz="750"/>
            </a:lvl3pPr>
            <a:lvl4pPr marL="1028700" indent="0" latinLnBrk="0">
              <a:buNone/>
              <a:defRPr kumimoji="1" lang="ja-JP" sz="675"/>
            </a:lvl4pPr>
            <a:lvl5pPr marL="1371600" indent="0" latinLnBrk="0">
              <a:buNone/>
              <a:defRPr kumimoji="1" lang="ja-JP" sz="675"/>
            </a:lvl5pPr>
            <a:lvl6pPr marL="1714500" indent="0" latinLnBrk="0">
              <a:buNone/>
              <a:defRPr kumimoji="1" lang="ja-JP" sz="675"/>
            </a:lvl6pPr>
            <a:lvl7pPr marL="2057400" indent="0" latinLnBrk="0">
              <a:buNone/>
              <a:defRPr kumimoji="1" lang="ja-JP" sz="675"/>
            </a:lvl7pPr>
            <a:lvl8pPr marL="2400300" indent="0" latinLnBrk="0">
              <a:buNone/>
              <a:defRPr kumimoji="1" lang="ja-JP" sz="675"/>
            </a:lvl8pPr>
            <a:lvl9pPr marL="2743200" indent="0" latinLnBrk="0">
              <a:buNone/>
              <a:defRPr kumimoji="1" lang="ja-JP"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CA8D9AD5-F248-4919-864A-CFD76CC027D6}" type="slidenum">
              <a:t>‹#›</a:t>
            </a:fld>
            <a:endParaRPr kumimoji="1" lang="ja-JP"/>
          </a:p>
        </p:txBody>
      </p:sp>
      <p:grpSp>
        <p:nvGrpSpPr>
          <p:cNvPr id="8" name="グループ 7"/>
          <p:cNvGrpSpPr/>
          <p:nvPr/>
        </p:nvGrpSpPr>
        <p:grpSpPr>
          <a:xfrm>
            <a:off x="0" y="0"/>
            <a:ext cx="5829300"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1" name="グループ 10"/>
          <p:cNvGrpSpPr/>
          <p:nvPr/>
        </p:nvGrpSpPr>
        <p:grpSpPr>
          <a:xfrm flipV="1">
            <a:off x="0" y="6309360"/>
            <a:ext cx="5829300" cy="548640"/>
            <a:chOff x="0" y="0"/>
            <a:chExt cx="12188825" cy="713232"/>
          </a:xfrm>
        </p:grpSpPr>
        <p:sp>
          <p:nvSpPr>
            <p:cNvPr id="12" name="長方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長方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4" name="グループ 13"/>
          <p:cNvGrpSpPr/>
          <p:nvPr/>
        </p:nvGrpSpPr>
        <p:grpSpPr>
          <a:xfrm rot="5400000" flipV="1">
            <a:off x="-3223260" y="3223260"/>
            <a:ext cx="6858000" cy="411480"/>
            <a:chOff x="0" y="0"/>
            <a:chExt cx="12188825" cy="713232"/>
          </a:xfrm>
        </p:grpSpPr>
        <p:sp>
          <p:nvSpPr>
            <p:cNvPr id="15" name="長方形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6" name="長方形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grpSp>
        <p:nvGrpSpPr>
          <p:cNvPr id="17" name="グループ 16"/>
          <p:cNvGrpSpPr/>
          <p:nvPr/>
        </p:nvGrpSpPr>
        <p:grpSpPr>
          <a:xfrm rot="16200000" flipH="1" flipV="1">
            <a:off x="2194559" y="3223261"/>
            <a:ext cx="6858000" cy="411480"/>
            <a:chOff x="0" y="0"/>
            <a:chExt cx="12188825" cy="713232"/>
          </a:xfrm>
        </p:grpSpPr>
        <p:sp>
          <p:nvSpPr>
            <p:cNvPr id="18" name="長方形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長方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グループ 7"/>
          <p:cNvGrpSpPr/>
          <p:nvPr/>
        </p:nvGrpSpPr>
        <p:grpSpPr bwMode="auto">
          <a:xfrm flipV="1">
            <a:off x="0" y="6309360"/>
            <a:ext cx="9141619" cy="548640"/>
            <a:chOff x="0" y="0"/>
            <a:chExt cx="12188825" cy="713232"/>
          </a:xfrm>
        </p:grpSpPr>
        <p:sp>
          <p:nvSpPr>
            <p:cNvPr id="9" name="長方形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0" name="長方形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 name="タイトル プレースホルダー 1"/>
          <p:cNvSpPr>
            <a:spLocks noGrp="1"/>
          </p:cNvSpPr>
          <p:nvPr>
            <p:ph type="title"/>
          </p:nvPr>
        </p:nvSpPr>
        <p:spPr>
          <a:xfrm>
            <a:off x="1005840" y="438912"/>
            <a:ext cx="7132320" cy="1088136"/>
          </a:xfrm>
          <a:prstGeom prst="rect">
            <a:avLst/>
          </a:prstGeom>
        </p:spPr>
        <p:txBody>
          <a:bodyPr vert="horz" lIns="91440" tIns="45720" rIns="91440" bIns="45720" rtlCol="0" anchor="b">
            <a:normAutofit/>
          </a:bodyPr>
          <a:lstStyle/>
          <a:p>
            <a:r>
              <a:rPr kumimoji="1" lang="ja-JP" dirty="0"/>
              <a:t>マスター タイトルのスタイルを編集するには、ここをクリック</a:t>
            </a:r>
          </a:p>
        </p:txBody>
      </p:sp>
      <p:sp>
        <p:nvSpPr>
          <p:cNvPr id="3" name="テキスト プレースホルダー 2"/>
          <p:cNvSpPr>
            <a:spLocks noGrp="1"/>
          </p:cNvSpPr>
          <p:nvPr>
            <p:ph type="body" idx="1"/>
          </p:nvPr>
        </p:nvSpPr>
        <p:spPr>
          <a:xfrm>
            <a:off x="1005840" y="1673352"/>
            <a:ext cx="7132320" cy="4343400"/>
          </a:xfrm>
          <a:prstGeom prst="rect">
            <a:avLst/>
          </a:prstGeom>
        </p:spPr>
        <p:txBody>
          <a:bodyPr vert="horz" lIns="91440" tIns="45720" rIns="91440" bIns="45720" rtlCol="0">
            <a:normAutofit/>
          </a:bodyPr>
          <a:lstStyle/>
          <a:p>
            <a:pPr lvl="0"/>
            <a:r>
              <a:rPr kumimoji="1" lang="ja-JP" dirty="0"/>
              <a:t>マスター テキストのスタイルを編集するには、ここをクリック</a:t>
            </a:r>
          </a:p>
          <a:p>
            <a:pPr lvl="1"/>
            <a:r>
              <a:rPr kumimoji="1" lang="ja-JP" dirty="0"/>
              <a:t>第 2 レベル</a:t>
            </a:r>
          </a:p>
          <a:p>
            <a:pPr lvl="2"/>
            <a:r>
              <a:rPr kumimoji="1" lang="ja-JP" dirty="0"/>
              <a:t>第 3 レベル</a:t>
            </a:r>
          </a:p>
          <a:p>
            <a:pPr lvl="3"/>
            <a:r>
              <a:rPr kumimoji="1" lang="ja-JP" dirty="0"/>
              <a:t>第 4 レベル</a:t>
            </a:r>
          </a:p>
          <a:p>
            <a:pPr lvl="4"/>
            <a:r>
              <a:rPr kumimoji="1" lang="ja-JP" dirty="0"/>
              <a:t>第 5 レベル</a:t>
            </a:r>
          </a:p>
        </p:txBody>
      </p:sp>
      <p:sp>
        <p:nvSpPr>
          <p:cNvPr id="4" name="日付プレースホルダー 3"/>
          <p:cNvSpPr>
            <a:spLocks noGrp="1"/>
          </p:cNvSpPr>
          <p:nvPr>
            <p:ph type="dt" sz="half" idx="2"/>
          </p:nvPr>
        </p:nvSpPr>
        <p:spPr>
          <a:xfrm>
            <a:off x="6656832" y="6391656"/>
            <a:ext cx="720090" cy="237744"/>
          </a:xfrm>
          <a:prstGeom prst="rect">
            <a:avLst/>
          </a:prstGeom>
        </p:spPr>
        <p:txBody>
          <a:bodyPr vert="horz" lIns="91440" tIns="45720" rIns="91440" bIns="45720" rtlCol="0" anchor="ctr"/>
          <a:lstStyle>
            <a:lvl1pPr algn="r" latinLnBrk="0">
              <a:defRPr kumimoji="1" lang="ja-JP" sz="600">
                <a:solidFill>
                  <a:schemeClr val="tx1"/>
                </a:solidFill>
              </a:defRPr>
            </a:lvl1pPr>
          </a:lstStyle>
          <a:p>
            <a:endParaRPr kumimoji="1" lang="ja-JP"/>
          </a:p>
        </p:txBody>
      </p:sp>
      <p:sp>
        <p:nvSpPr>
          <p:cNvPr id="5" name="フッター プレースホルダー 4"/>
          <p:cNvSpPr>
            <a:spLocks noGrp="1"/>
          </p:cNvSpPr>
          <p:nvPr>
            <p:ph type="ftr" sz="quarter" idx="3"/>
          </p:nvPr>
        </p:nvSpPr>
        <p:spPr>
          <a:xfrm>
            <a:off x="1005840" y="6391656"/>
            <a:ext cx="5369814" cy="237744"/>
          </a:xfrm>
          <a:prstGeom prst="rect">
            <a:avLst/>
          </a:prstGeom>
        </p:spPr>
        <p:txBody>
          <a:bodyPr vert="horz" lIns="91440" tIns="45720" rIns="91440" bIns="45720" rtlCol="0" anchor="ctr"/>
          <a:lstStyle>
            <a:lvl1pPr algn="l" latinLnBrk="0">
              <a:defRPr kumimoji="1" lang="ja-JP" sz="600" cap="all" baseline="0">
                <a:solidFill>
                  <a:schemeClr val="tx1"/>
                </a:solidFill>
              </a:defRPr>
            </a:lvl1pPr>
          </a:lstStyle>
          <a:p>
            <a:endParaRPr kumimoji="1" lang="ja-JP"/>
          </a:p>
        </p:txBody>
      </p:sp>
      <p:sp>
        <p:nvSpPr>
          <p:cNvPr id="6" name="スライド番号プレースホルダー 5"/>
          <p:cNvSpPr>
            <a:spLocks noGrp="1"/>
          </p:cNvSpPr>
          <p:nvPr>
            <p:ph type="sldNum" sz="quarter" idx="4"/>
          </p:nvPr>
        </p:nvSpPr>
        <p:spPr>
          <a:xfrm>
            <a:off x="7658100" y="6391656"/>
            <a:ext cx="480060" cy="237744"/>
          </a:xfrm>
          <a:prstGeom prst="rect">
            <a:avLst/>
          </a:prstGeom>
        </p:spPr>
        <p:txBody>
          <a:bodyPr vert="horz" lIns="91440" tIns="45720" rIns="91440" bIns="45720" rtlCol="0" anchor="ctr"/>
          <a:lstStyle>
            <a:lvl1pPr algn="r" latinLnBrk="0">
              <a:defRPr kumimoji="1" lang="ja-JP" sz="600">
                <a:solidFill>
                  <a:schemeClr val="tx1"/>
                </a:solidFill>
              </a:defRPr>
            </a:lvl1pPr>
          </a:lstStyle>
          <a:p>
            <a:fld id="{CA8D9AD5-F248-4919-864A-CFD76CC027D6}" type="slidenum">
              <a:pPr/>
              <a:t>‹#›</a:t>
            </a:fld>
            <a:endParaRPr kumimoji="1" lang="ja-JP"/>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indent="0" algn="l" defTabSz="685800" rtl="0" eaLnBrk="1" latinLnBrk="0" hangingPunct="1">
        <a:lnSpc>
          <a:spcPct val="90000"/>
        </a:lnSpc>
        <a:spcBef>
          <a:spcPct val="0"/>
        </a:spcBef>
        <a:buFont typeface="Arial" pitchFamily="34" charset="0"/>
        <a:buNone/>
        <a:defRPr kumimoji="1" lang="ja-JP" sz="2550" kern="1200">
          <a:solidFill>
            <a:schemeClr val="tx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tx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tx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tx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tx1"/>
          </a:solidFill>
          <a:latin typeface="+mn-lt"/>
          <a:ea typeface="+mn-ea"/>
          <a:cs typeface="+mn-cs"/>
        </a:defRPr>
      </a:lvl9pPr>
    </p:bodyStyle>
    <p:otherStyle>
      <a:defPPr>
        <a:defRPr kumimoji="1" lang="ja-JP"/>
      </a:defPPr>
      <a:lvl1pPr marL="0" algn="l" defTabSz="685800" rtl="0" eaLnBrk="1" latinLnBrk="0" hangingPunct="1">
        <a:defRPr kumimoji="1" lang="ja-JP" sz="1350" kern="1200">
          <a:solidFill>
            <a:schemeClr val="tx1"/>
          </a:solidFill>
          <a:latin typeface="+mn-lt"/>
          <a:ea typeface="+mn-ea"/>
          <a:cs typeface="+mn-cs"/>
        </a:defRPr>
      </a:lvl1pPr>
      <a:lvl2pPr marL="342900" algn="l" defTabSz="685800" rtl="0" eaLnBrk="1" latinLnBrk="0" hangingPunct="1">
        <a:defRPr kumimoji="1" lang="ja-JP" sz="1350" kern="1200">
          <a:solidFill>
            <a:schemeClr val="tx1"/>
          </a:solidFill>
          <a:latin typeface="+mn-lt"/>
          <a:ea typeface="+mn-ea"/>
          <a:cs typeface="+mn-cs"/>
        </a:defRPr>
      </a:lvl2pPr>
      <a:lvl3pPr marL="685800" algn="l" defTabSz="685800" rtl="0" eaLnBrk="1" latinLnBrk="0" hangingPunct="1">
        <a:defRPr kumimoji="1" lang="ja-JP" sz="1350" kern="1200">
          <a:solidFill>
            <a:schemeClr val="tx1"/>
          </a:solidFill>
          <a:latin typeface="+mn-lt"/>
          <a:ea typeface="+mn-ea"/>
          <a:cs typeface="+mn-cs"/>
        </a:defRPr>
      </a:lvl3pPr>
      <a:lvl4pPr marL="1028700" algn="l" defTabSz="685800" rtl="0" eaLnBrk="1" latinLnBrk="0" hangingPunct="1">
        <a:defRPr kumimoji="1" lang="ja-JP" sz="1350" kern="1200">
          <a:solidFill>
            <a:schemeClr val="tx1"/>
          </a:solidFill>
          <a:latin typeface="+mn-lt"/>
          <a:ea typeface="+mn-ea"/>
          <a:cs typeface="+mn-cs"/>
        </a:defRPr>
      </a:lvl4pPr>
      <a:lvl5pPr marL="1371600" algn="l" defTabSz="685800" rtl="0" eaLnBrk="1" latinLnBrk="0" hangingPunct="1">
        <a:defRPr kumimoji="1" lang="ja-JP" sz="1350" kern="1200">
          <a:solidFill>
            <a:schemeClr val="tx1"/>
          </a:solidFill>
          <a:latin typeface="+mn-lt"/>
          <a:ea typeface="+mn-ea"/>
          <a:cs typeface="+mn-cs"/>
        </a:defRPr>
      </a:lvl5pPr>
      <a:lvl6pPr marL="1714500" algn="l" defTabSz="685800" rtl="0" eaLnBrk="1" latinLnBrk="0" hangingPunct="1">
        <a:defRPr kumimoji="1" lang="ja-JP" sz="1350" kern="1200">
          <a:solidFill>
            <a:schemeClr val="tx1"/>
          </a:solidFill>
          <a:latin typeface="+mn-lt"/>
          <a:ea typeface="+mn-ea"/>
          <a:cs typeface="+mn-cs"/>
        </a:defRPr>
      </a:lvl6pPr>
      <a:lvl7pPr marL="2057400" algn="l" defTabSz="685800" rtl="0" eaLnBrk="1" latinLnBrk="0" hangingPunct="1">
        <a:defRPr kumimoji="1" lang="ja-JP" sz="1350" kern="1200">
          <a:solidFill>
            <a:schemeClr val="tx1"/>
          </a:solidFill>
          <a:latin typeface="+mn-lt"/>
          <a:ea typeface="+mn-ea"/>
          <a:cs typeface="+mn-cs"/>
        </a:defRPr>
      </a:lvl7pPr>
      <a:lvl8pPr marL="2400300" algn="l" defTabSz="685800" rtl="0" eaLnBrk="1" latinLnBrk="0" hangingPunct="1">
        <a:defRPr kumimoji="1" lang="ja-JP" sz="1350" kern="1200">
          <a:solidFill>
            <a:schemeClr val="tx1"/>
          </a:solidFill>
          <a:latin typeface="+mn-lt"/>
          <a:ea typeface="+mn-ea"/>
          <a:cs typeface="+mn-cs"/>
        </a:defRPr>
      </a:lvl8pPr>
      <a:lvl9pPr marL="2743200" algn="l" defTabSz="685800" rtl="0" eaLnBrk="1" latinLnBrk="0" hangingPunct="1">
        <a:defRPr kumimoji="1" lang="ja-JP"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863028" y="2438240"/>
            <a:ext cx="7397393" cy="1470025"/>
          </a:xfrm>
          <a:prstGeom prst="rect">
            <a:avLst/>
          </a:prstGeom>
        </p:spPr>
        <p:txBody>
          <a:bodyPr vert="horz" lIns="91440" tIns="45720" rIns="91440" bIns="45720" rtlCol="0" anchor="b">
            <a:noAutofit/>
          </a:bodyPr>
          <a:lstStyle>
            <a:lvl1pPr marL="0" indent="0" algn="ctr" defTabSz="685800" rtl="0" eaLnBrk="1" latinLnBrk="0" hangingPunct="1">
              <a:lnSpc>
                <a:spcPct val="90000"/>
              </a:lnSpc>
              <a:spcBef>
                <a:spcPct val="0"/>
              </a:spcBef>
              <a:buFont typeface="Arial" pitchFamily="34" charset="0"/>
              <a:buNone/>
              <a:defRPr kumimoji="1" lang="ja-JP" sz="4500" kern="1200">
                <a:solidFill>
                  <a:schemeClr val="tx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pPr>
              <a:lnSpc>
                <a:spcPct val="120000"/>
              </a:lnSpc>
            </a:pPr>
            <a:r>
              <a:rPr lang="en-US" altLang="ja-JP" sz="3200" dirty="0">
                <a:solidFill>
                  <a:srgbClr val="624D38">
                    <a:lumMod val="75000"/>
                  </a:srgbClr>
                </a:solidFill>
              </a:rPr>
              <a:t>2022</a:t>
            </a:r>
            <a:r>
              <a:rPr altLang="en-US" sz="3200" dirty="0">
                <a:solidFill>
                  <a:srgbClr val="624D38">
                    <a:lumMod val="75000"/>
                  </a:srgbClr>
                </a:solidFill>
              </a:rPr>
              <a:t>年度</a:t>
            </a:r>
            <a:br>
              <a:rPr altLang="en-US" sz="3200" dirty="0">
                <a:solidFill>
                  <a:srgbClr val="624D38">
                    <a:lumMod val="75000"/>
                  </a:srgbClr>
                </a:solidFill>
              </a:rPr>
            </a:br>
            <a:r>
              <a:rPr altLang="en-US" sz="3200" dirty="0">
                <a:solidFill>
                  <a:srgbClr val="624D38">
                    <a:lumMod val="75000"/>
                  </a:srgbClr>
                </a:solidFill>
              </a:rPr>
              <a:t>コール・リコール実施結果報告</a:t>
            </a:r>
            <a:endParaRPr lang="en-US" altLang="ja-JP" sz="3200" dirty="0">
              <a:solidFill>
                <a:srgbClr val="624D38">
                  <a:lumMod val="75000"/>
                </a:srgbClr>
              </a:solidFill>
            </a:endParaRPr>
          </a:p>
          <a:p>
            <a:pPr>
              <a:lnSpc>
                <a:spcPct val="120000"/>
              </a:lnSpc>
            </a:pPr>
            <a:endParaRPr lang="en-US" altLang="ja-JP" sz="2400" dirty="0">
              <a:solidFill>
                <a:srgbClr val="FF0000"/>
              </a:solidFill>
            </a:endParaRPr>
          </a:p>
          <a:p>
            <a:pPr>
              <a:lnSpc>
                <a:spcPct val="120000"/>
              </a:lnSpc>
            </a:pPr>
            <a:r>
              <a:rPr lang="ja-JP" altLang="en-US" sz="2400" dirty="0">
                <a:solidFill>
                  <a:srgbClr val="FF0000"/>
                </a:solidFill>
              </a:rPr>
              <a:t>＊</a:t>
            </a:r>
            <a:r>
              <a:rPr lang="en-US" altLang="ja-JP" sz="2400" dirty="0">
                <a:solidFill>
                  <a:srgbClr val="FF0000"/>
                </a:solidFill>
              </a:rPr>
              <a:t>9</a:t>
            </a:r>
            <a:r>
              <a:rPr lang="ja-JP" altLang="en-US" sz="2400" dirty="0">
                <a:solidFill>
                  <a:srgbClr val="FF0000"/>
                </a:solidFill>
              </a:rPr>
              <a:t>ページ目以降記入例になりますので、ご参照ください。</a:t>
            </a:r>
            <a:endParaRPr altLang="en-US" sz="2400" dirty="0">
              <a:solidFill>
                <a:srgbClr val="FF0000"/>
              </a:solidFill>
            </a:endParaRPr>
          </a:p>
        </p:txBody>
      </p:sp>
      <p:sp>
        <p:nvSpPr>
          <p:cNvPr id="6" name="サブタイトル 5"/>
          <p:cNvSpPr>
            <a:spLocks noGrp="1"/>
          </p:cNvSpPr>
          <p:nvPr>
            <p:ph type="subTitle" idx="1"/>
          </p:nvPr>
        </p:nvSpPr>
        <p:spPr>
          <a:xfrm>
            <a:off x="863028" y="4807278"/>
            <a:ext cx="7493132" cy="914400"/>
          </a:xfrm>
        </p:spPr>
        <p:txBody>
          <a:bodyPr>
            <a:normAutofit/>
          </a:bodyPr>
          <a:lstStyle/>
          <a:p>
            <a:r>
              <a:rPr kumimoji="1" lang="ja-JP" altLang="en-US" sz="2800" dirty="0"/>
              <a:t>○○県　○○市</a:t>
            </a:r>
            <a:endParaRPr kumimoji="1" lang="en-US" altLang="ja-JP" sz="2800" dirty="0"/>
          </a:p>
          <a:p>
            <a:r>
              <a:rPr lang="ja-JP" altLang="en-US" sz="2800" dirty="0"/>
              <a:t>（○○○○年　○月作成）</a:t>
            </a:r>
            <a:endParaRPr kumimoji="1" lang="ja-JP" altLang="en-US" sz="2800" dirty="0"/>
          </a:p>
        </p:txBody>
      </p:sp>
      <p:sp>
        <p:nvSpPr>
          <p:cNvPr id="5" name="四角形吹き出し 8">
            <a:extLst>
              <a:ext uri="{FF2B5EF4-FFF2-40B4-BE49-F238E27FC236}">
                <a16:creationId xmlns:a16="http://schemas.microsoft.com/office/drawing/2014/main" id="{FCB70B9E-BF20-45F7-B1E5-40F81FB1B5E1}"/>
              </a:ext>
            </a:extLst>
          </p:cNvPr>
          <p:cNvSpPr/>
          <p:nvPr/>
        </p:nvSpPr>
        <p:spPr>
          <a:xfrm>
            <a:off x="9191047" y="821634"/>
            <a:ext cx="2180033" cy="906035"/>
          </a:xfrm>
          <a:prstGeom prst="wedgeRectCallout">
            <a:avLst>
              <a:gd name="adj1" fmla="val -217159"/>
              <a:gd name="adj2" fmla="val 9457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年度は記載する年度に合わせて、以下のページも変更し使用してください。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99445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0</a:t>
            </a:r>
            <a:r>
              <a:rPr lang="ja-JP" altLang="en-US" dirty="0"/>
              <a:t>　対象がん種と利用資材、使用目的</a:t>
            </a:r>
            <a:endParaRPr kumimoji="1" lang="ja-JP" dirty="0"/>
          </a:p>
        </p:txBody>
      </p:sp>
      <p:sp>
        <p:nvSpPr>
          <p:cNvPr id="4" name="四角形吹き出し 3"/>
          <p:cNvSpPr/>
          <p:nvPr/>
        </p:nvSpPr>
        <p:spPr>
          <a:xfrm>
            <a:off x="9671515" y="1450824"/>
            <a:ext cx="2088232" cy="1206097"/>
          </a:xfrm>
          <a:prstGeom prst="wedgeRectCallout">
            <a:avLst>
              <a:gd name="adj1" fmla="val -75127"/>
              <a:gd name="adj2" fmla="val -1157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対象のがん種と利用した国立がん研究センターがん対策研究所提供の資材を記載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638841" y="1678597"/>
            <a:ext cx="7132320" cy="7508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 indent="0">
              <a:buNone/>
            </a:pPr>
            <a:r>
              <a:rPr lang="ja-JP" altLang="en-US" sz="2200" dirty="0">
                <a:solidFill>
                  <a:schemeClr val="tx1"/>
                </a:solidFill>
                <a:latin typeface="Meiryo UI" panose="020B0604030504040204" pitchFamily="50" charset="-128"/>
                <a:ea typeface="Meiryo UI" panose="020B0604030504040204" pitchFamily="50" charset="-128"/>
              </a:rPr>
              <a:t>　大腸がんリーフレットをリコールに用いた</a:t>
            </a:r>
            <a:endParaRPr lang="en-US" altLang="ja-JP" sz="2200" dirty="0">
              <a:solidFill>
                <a:schemeClr val="tx1"/>
              </a:solidFill>
              <a:latin typeface="Meiryo UI" panose="020B0604030504040204" pitchFamily="50" charset="-128"/>
              <a:ea typeface="Meiryo UI" panose="020B0604030504040204"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a:xfrm>
            <a:off x="8451165" y="6391655"/>
            <a:ext cx="480060" cy="237744"/>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10</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7" name="コンテンツ プレースホルダー 5"/>
          <p:cNvSpPr txBox="1">
            <a:spLocks/>
          </p:cNvSpPr>
          <p:nvPr/>
        </p:nvSpPr>
        <p:spPr>
          <a:xfrm>
            <a:off x="536559" y="1191042"/>
            <a:ext cx="8328290" cy="519564"/>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92075" indent="-92075" defTabSz="914400">
              <a:lnSpc>
                <a:spcPct val="100000"/>
              </a:lnSpc>
              <a:spcBef>
                <a:spcPts val="0"/>
              </a:spcBef>
              <a:buSzTx/>
              <a:buFont typeface="Arial" pitchFamily="34" charset="0"/>
              <a:buNone/>
            </a:pPr>
            <a:r>
              <a:rPr kumimoji="0" lang="ja-JP" altLang="en-US" sz="1700" dirty="0">
                <a:solidFill>
                  <a:srgbClr val="FF0000"/>
                </a:solidFill>
                <a:latin typeface="Meiryo UI" panose="020B0604030504040204" pitchFamily="50" charset="-128"/>
                <a:ea typeface="Meiryo UI" panose="020B0604030504040204" pitchFamily="50" charset="-128"/>
              </a:rPr>
              <a:t>＊複数の資材をご利用いただいた場合は、ファイルを分けるか、</a:t>
            </a:r>
            <a:r>
              <a:rPr kumimoji="0" lang="en-US" altLang="ja-JP" sz="1700" dirty="0">
                <a:solidFill>
                  <a:srgbClr val="FF0000"/>
                </a:solidFill>
                <a:latin typeface="Meiryo UI" panose="020B0604030504040204" pitchFamily="50" charset="-128"/>
                <a:ea typeface="Meiryo UI" panose="020B0604030504040204" pitchFamily="50" charset="-128"/>
              </a:rPr>
              <a:t>p2</a:t>
            </a:r>
            <a:r>
              <a:rPr kumimoji="0" lang="ja-JP" altLang="en-US" sz="1700" dirty="0">
                <a:solidFill>
                  <a:srgbClr val="FF0000"/>
                </a:solidFill>
                <a:latin typeface="Meiryo UI" panose="020B0604030504040204" pitchFamily="50" charset="-128"/>
                <a:ea typeface="Meiryo UI" panose="020B0604030504040204" pitchFamily="50" charset="-128"/>
              </a:rPr>
              <a:t>～</a:t>
            </a:r>
            <a:r>
              <a:rPr kumimoji="0" lang="en-US" altLang="ja-JP" sz="1700" dirty="0">
                <a:solidFill>
                  <a:srgbClr val="FF0000"/>
                </a:solidFill>
                <a:latin typeface="Meiryo UI" panose="020B0604030504040204" pitchFamily="50" charset="-128"/>
                <a:ea typeface="Meiryo UI" panose="020B0604030504040204" pitchFamily="50" charset="-128"/>
              </a:rPr>
              <a:t>p7</a:t>
            </a:r>
            <a:r>
              <a:rPr kumimoji="0" lang="ja-JP" altLang="en-US" sz="1700" dirty="0">
                <a:solidFill>
                  <a:srgbClr val="FF0000"/>
                </a:solidFill>
                <a:latin typeface="Meiryo UI" panose="020B0604030504040204" pitchFamily="50" charset="-128"/>
                <a:ea typeface="Meiryo UI" panose="020B0604030504040204" pitchFamily="50" charset="-128"/>
              </a:rPr>
              <a:t>をコピーするなどして、がん種ごとに分けて報告をお願いします。</a:t>
            </a:r>
          </a:p>
          <a:p>
            <a:pPr marL="34290" indent="0">
              <a:buFont typeface="Arial" pitchFamily="34" charset="0"/>
              <a:buNone/>
            </a:pPr>
            <a:endParaRPr lang="ja-JP" altLang="en-US" sz="17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5830"/>
            <a:ext cx="7132320" cy="804261"/>
          </a:xfrm>
        </p:spPr>
        <p:txBody>
          <a:bodyPr/>
          <a:lstStyle/>
          <a:p>
            <a:r>
              <a:rPr lang="en-US" altLang="ja-JP" dirty="0"/>
              <a:t>1</a:t>
            </a:r>
            <a:r>
              <a:rPr lang="ja-JP" altLang="en-US" dirty="0"/>
              <a:t>　コール実施方法</a:t>
            </a:r>
            <a:endParaRPr kumimoji="1" lang="ja-JP" dirty="0"/>
          </a:p>
        </p:txBody>
      </p:sp>
      <p:sp>
        <p:nvSpPr>
          <p:cNvPr id="4" name="四角形吹き出し 3"/>
          <p:cNvSpPr/>
          <p:nvPr/>
        </p:nvSpPr>
        <p:spPr>
          <a:xfrm>
            <a:off x="9384437" y="5057838"/>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・検診の種類と回数を記載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553776" y="1005904"/>
            <a:ext cx="3986326" cy="399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＜コール＞</a:t>
            </a:r>
            <a:r>
              <a:rPr lang="en-US" altLang="ja-JP" sz="1800" dirty="0">
                <a:solidFill>
                  <a:schemeClr val="tx1"/>
                </a:solidFill>
                <a:latin typeface="Meiryo UI" panose="020B0604030504040204" pitchFamily="50" charset="-128"/>
                <a:ea typeface="Meiryo UI" panose="020B0604030504040204" pitchFamily="50" charset="-128"/>
              </a:rPr>
              <a:t>1</a:t>
            </a:r>
            <a:r>
              <a:rPr lang="ja-JP" altLang="en-US" sz="1800" dirty="0">
                <a:solidFill>
                  <a:schemeClr val="tx1"/>
                </a:solidFill>
                <a:latin typeface="Meiryo UI" panose="020B0604030504040204" pitchFamily="50" charset="-128"/>
                <a:ea typeface="Meiryo UI" panose="020B0604030504040204" pitchFamily="50" charset="-128"/>
              </a:rPr>
              <a:t>度目の受診勧奨</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55258254"/>
              </p:ext>
            </p:extLst>
          </p:nvPr>
        </p:nvGraphicFramePr>
        <p:xfrm>
          <a:off x="553777" y="1491382"/>
          <a:ext cx="7675818" cy="5096064"/>
        </p:xfrm>
        <a:graphic>
          <a:graphicData uri="http://schemas.openxmlformats.org/drawingml/2006/table">
            <a:tbl>
              <a:tblPr firstRow="1" bandRow="1">
                <a:tableStyleId>{F5AB1C69-6EDB-4FF4-983F-18BD219EF322}</a:tableStyleId>
              </a:tblPr>
              <a:tblGrid>
                <a:gridCol w="1391978">
                  <a:extLst>
                    <a:ext uri="{9D8B030D-6E8A-4147-A177-3AD203B41FA5}">
                      <a16:colId xmlns:a16="http://schemas.microsoft.com/office/drawing/2014/main" val="20000"/>
                    </a:ext>
                  </a:extLst>
                </a:gridCol>
                <a:gridCol w="3019646">
                  <a:extLst>
                    <a:ext uri="{9D8B030D-6E8A-4147-A177-3AD203B41FA5}">
                      <a16:colId xmlns:a16="http://schemas.microsoft.com/office/drawing/2014/main" val="20001"/>
                    </a:ext>
                  </a:extLst>
                </a:gridCol>
                <a:gridCol w="3264194">
                  <a:extLst>
                    <a:ext uri="{9D8B030D-6E8A-4147-A177-3AD203B41FA5}">
                      <a16:colId xmlns:a16="http://schemas.microsoft.com/office/drawing/2014/main" val="20002"/>
                    </a:ext>
                  </a:extLst>
                </a:gridCol>
              </a:tblGrid>
              <a:tr h="422464">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年度（比較対照群）</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a:t>
                      </a:r>
                    </a:p>
                  </a:txBody>
                  <a:tcPr/>
                </a:tc>
                <a:extLst>
                  <a:ext uri="{0D108BD9-81ED-4DB2-BD59-A6C34878D82A}">
                    <a16:rowId xmlns:a16="http://schemas.microsoft.com/office/drawing/2014/main" val="10000"/>
                  </a:ext>
                </a:extLst>
              </a:tr>
              <a:tr h="370840">
                <a:tc>
                  <a:txBody>
                    <a:bodyPr/>
                    <a:lstStyle/>
                    <a:p>
                      <a:r>
                        <a:rPr kumimoji="1" lang="ja-JP" altLang="en-US" sz="1600" dirty="0">
                          <a:latin typeface="Meiryo UI" panose="020B0604030504040204" pitchFamily="50" charset="-128"/>
                          <a:ea typeface="Meiryo UI" panose="020B0604030504040204" pitchFamily="50" charset="-128"/>
                        </a:rPr>
                        <a:t>対象</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40-69</a:t>
                      </a:r>
                      <a:r>
                        <a:rPr kumimoji="1" lang="ja-JP" altLang="en-US" sz="1600" dirty="0">
                          <a:latin typeface="Meiryo UI" panose="020B0604030504040204" pitchFamily="50" charset="-128"/>
                          <a:ea typeface="Meiryo UI" panose="020B0604030504040204" pitchFamily="50" charset="-128"/>
                        </a:rPr>
                        <a:t>歳男女</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40-69</a:t>
                      </a:r>
                      <a:r>
                        <a:rPr kumimoji="1" lang="ja-JP" altLang="en-US" sz="1600" dirty="0">
                          <a:latin typeface="Meiryo UI" panose="020B0604030504040204" pitchFamily="50" charset="-128"/>
                          <a:ea typeface="Meiryo UI" panose="020B0604030504040204" pitchFamily="50" charset="-128"/>
                        </a:rPr>
                        <a:t>歳男女</a:t>
                      </a:r>
                    </a:p>
                  </a:txBody>
                  <a:tcPr/>
                </a:tc>
                <a:extLst>
                  <a:ext uri="{0D108BD9-81ED-4DB2-BD59-A6C34878D82A}">
                    <a16:rowId xmlns:a16="http://schemas.microsoft.com/office/drawing/2014/main" val="10001"/>
                  </a:ext>
                </a:extLst>
              </a:tr>
              <a:tr h="370840">
                <a:tc>
                  <a:txBody>
                    <a:bodyPr/>
                    <a:lstStyle/>
                    <a:p>
                      <a:r>
                        <a:rPr kumimoji="1" lang="ja-JP" altLang="en-US" sz="1600" dirty="0">
                          <a:latin typeface="Meiryo UI" panose="020B0604030504040204" pitchFamily="50" charset="-128"/>
                          <a:ea typeface="Meiryo UI" panose="020B0604030504040204" pitchFamily="50" charset="-128"/>
                        </a:rPr>
                        <a:t>実施時期</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a:t>
                      </a:r>
                    </a:p>
                  </a:txBody>
                  <a:tcPr/>
                </a:tc>
                <a:extLst>
                  <a:ext uri="{0D108BD9-81ED-4DB2-BD59-A6C34878D82A}">
                    <a16:rowId xmlns:a16="http://schemas.microsoft.com/office/drawing/2014/main" val="10002"/>
                  </a:ext>
                </a:extLst>
              </a:tr>
              <a:tr h="370840">
                <a:tc>
                  <a:txBody>
                    <a:bodyPr/>
                    <a:lstStyle/>
                    <a:p>
                      <a:r>
                        <a:rPr kumimoji="1" lang="ja-JP" altLang="en-US" sz="1600" dirty="0">
                          <a:latin typeface="Meiryo UI" panose="020B0604030504040204" pitchFamily="50" charset="-128"/>
                          <a:ea typeface="Meiryo UI" panose="020B0604030504040204" pitchFamily="50" charset="-128"/>
                        </a:rPr>
                        <a:t>内容</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・広報誌による検診案内</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・全世帯宛に住民検診申込みを郵送</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・大腸がん検診無料クーポン対象者にはクーポンもあわせて送付</a:t>
                      </a:r>
                      <a:endParaRPr kumimoji="1" lang="en-US" altLang="ja-JP" sz="1600" dirty="0">
                        <a:latin typeface="Meiryo UI" panose="020B0604030504040204" pitchFamily="50" charset="-128"/>
                        <a:ea typeface="Meiryo UI" panose="020B0604030504040204" pitchFamily="50" charset="-128"/>
                      </a:endParaRPr>
                    </a:p>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・全世帯宛の受診申込みにより申込みがあった者に対して個別に受診案内を送付</a:t>
                      </a:r>
                      <a:endParaRPr kumimoji="1" lang="en-US" altLang="ja-JP" sz="1600" dirty="0">
                        <a:latin typeface="Meiryo UI" panose="020B0604030504040204" pitchFamily="50" charset="-128"/>
                        <a:ea typeface="Meiryo UI" panose="020B0604030504040204" pitchFamily="50" charset="-128"/>
                      </a:endParaRPr>
                    </a:p>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提供資材の利用／有り</a:t>
                      </a:r>
                      <a:endParaRPr kumimoji="1" lang="en-US" altLang="ja-JP" sz="1600" dirty="0">
                        <a:latin typeface="Meiryo UI" panose="020B0604030504040204" pitchFamily="50" charset="-128"/>
                        <a:ea typeface="Meiryo UI" panose="020B0604030504040204" pitchFamily="50" charset="-128"/>
                      </a:endParaRPr>
                    </a:p>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（種類：</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がんリーフレット）</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・広報誌による検診案内</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・全世帯宛に住民検診申込みを郵送</a:t>
                      </a:r>
                      <a:endParaRPr kumimoji="1" lang="en-US" altLang="ja-JP" sz="1600" dirty="0">
                        <a:latin typeface="Meiryo UI" panose="020B0604030504040204" pitchFamily="50" charset="-128"/>
                        <a:ea typeface="Meiryo UI" panose="020B0604030504040204" pitchFamily="50" charset="-128"/>
                      </a:endParaRPr>
                    </a:p>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・全世帯宛の受診申込みにより申込みがあった者に対して個別に受診案内を送付</a:t>
                      </a:r>
                    </a:p>
                    <a:p>
                      <a:endParaRPr kumimoji="1" lang="en-US" altLang="ja-JP"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r>
                        <a:rPr kumimoji="1" lang="ja-JP" altLang="en-US" sz="1600" dirty="0">
                          <a:latin typeface="Meiryo UI" panose="020B0604030504040204" pitchFamily="50" charset="-128"/>
                          <a:ea typeface="Meiryo UI" panose="020B0604030504040204" pitchFamily="50" charset="-128"/>
                        </a:rPr>
                        <a:t>検診回数</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・集団検診</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回</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月）</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・集団検診</a:t>
                      </a:r>
                      <a:r>
                        <a:rPr kumimoji="1" lang="en-US" altLang="ja-JP" sz="1600" dirty="0">
                          <a:latin typeface="Meiryo UI" panose="020B0604030504040204" pitchFamily="50" charset="-128"/>
                          <a:ea typeface="Meiryo UI" panose="020B0604030504040204" pitchFamily="50" charset="-128"/>
                        </a:rPr>
                        <a:t>6</a:t>
                      </a:r>
                      <a:r>
                        <a:rPr kumimoji="1" lang="ja-JP" altLang="en-US" sz="1600" dirty="0">
                          <a:latin typeface="Meiryo UI" panose="020B0604030504040204" pitchFamily="50" charset="-128"/>
                          <a:ea typeface="Meiryo UI" panose="020B0604030504040204" pitchFamily="50" charset="-128"/>
                        </a:rPr>
                        <a:t>回</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月）</a:t>
                      </a:r>
                    </a:p>
                  </a:txBody>
                  <a:tcPr/>
                </a:tc>
                <a:extLst>
                  <a:ext uri="{0D108BD9-81ED-4DB2-BD59-A6C34878D82A}">
                    <a16:rowId xmlns:a16="http://schemas.microsoft.com/office/drawing/2014/main" val="10004"/>
                  </a:ext>
                </a:extLst>
              </a:tr>
              <a:tr h="370840">
                <a:tc>
                  <a:txBody>
                    <a:bodyPr/>
                    <a:lstStyle/>
                    <a:p>
                      <a:r>
                        <a:rPr kumimoji="1" lang="ja-JP" altLang="en-US" sz="1600" dirty="0">
                          <a:latin typeface="Meiryo UI" panose="020B0604030504040204" pitchFamily="50" charset="-128"/>
                          <a:ea typeface="Meiryo UI" panose="020B0604030504040204" pitchFamily="50" charset="-128"/>
                        </a:rPr>
                        <a:t>その他</a:t>
                      </a:r>
                    </a:p>
                  </a:txBody>
                  <a:tcPr/>
                </a:tc>
                <a:tc>
                  <a:txBody>
                    <a:bodyPr/>
                    <a:lstStyle/>
                    <a:p>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sp>
        <p:nvSpPr>
          <p:cNvPr id="7" name="四角形吹き出し 6"/>
          <p:cNvSpPr/>
          <p:nvPr/>
        </p:nvSpPr>
        <p:spPr>
          <a:xfrm>
            <a:off x="9384437" y="5986272"/>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・その他　特記事項などあれば記載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0" name="円/楕円 9"/>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a:xfrm>
            <a:off x="8458819" y="6391656"/>
            <a:ext cx="480060" cy="237744"/>
          </a:xfrm>
        </p:spPr>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11</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9" name="四角形吹き出し 8"/>
          <p:cNvSpPr/>
          <p:nvPr/>
        </p:nvSpPr>
        <p:spPr>
          <a:xfrm>
            <a:off x="9384437" y="348990"/>
            <a:ext cx="2088232" cy="2666584"/>
          </a:xfrm>
          <a:prstGeom prst="wedgeRectCallout">
            <a:avLst>
              <a:gd name="adj1" fmla="val -275929"/>
              <a:gd name="adj2" fmla="val 129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chemeClr val="tx1"/>
                </a:solidFill>
                <a:latin typeface="HGPｺﾞｼｯｸM" panose="020B0600000000000000" pitchFamily="50" charset="-128"/>
                <a:ea typeface="HGPｺﾞｼｯｸM" panose="020B0600000000000000" pitchFamily="50" charset="-128"/>
              </a:rPr>
              <a:t>2021</a:t>
            </a:r>
            <a:r>
              <a:rPr lang="ja-JP" altLang="en-US" sz="1400" dirty="0">
                <a:solidFill>
                  <a:schemeClr val="tx1"/>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・前年度も同じ資材（国立がん研究センターがん対策研究所提供の資材）を使用されている場合は、他の年齢などを比較対照群としてください。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1" name="四角形吹き出し 10"/>
          <p:cNvSpPr/>
          <p:nvPr/>
        </p:nvSpPr>
        <p:spPr>
          <a:xfrm>
            <a:off x="-1874404" y="4693419"/>
            <a:ext cx="2198957" cy="1037813"/>
          </a:xfrm>
          <a:prstGeom prst="wedgeRectCallout">
            <a:avLst>
              <a:gd name="adj1" fmla="val 59103"/>
              <a:gd name="adj2" fmla="val -1383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・国立がん研究センターがん対策研究所提供資材の利用の有無と、資材の種類を記載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03793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2</a:t>
            </a:r>
            <a:r>
              <a:rPr lang="ja-JP" altLang="en-US" dirty="0"/>
              <a:t>　リコール実施方法</a:t>
            </a:r>
            <a:endParaRPr kumimoji="1" lang="ja-JP" dirty="0"/>
          </a:p>
        </p:txBody>
      </p:sp>
      <p:sp>
        <p:nvSpPr>
          <p:cNvPr id="4" name="四角形吹き出し 3"/>
          <p:cNvSpPr/>
          <p:nvPr/>
        </p:nvSpPr>
        <p:spPr>
          <a:xfrm>
            <a:off x="9384437" y="2892190"/>
            <a:ext cx="2088232" cy="720080"/>
          </a:xfrm>
          <a:prstGeom prst="wedgeRectCallout">
            <a:avLst>
              <a:gd name="adj1" fmla="val -60923"/>
              <a:gd name="adj2" fmla="val -6564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・未受診者が対象でない場合は具体的にお書きください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553776" y="1122867"/>
            <a:ext cx="5155908" cy="399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＜リコール＞未受診者への受診再勧奨</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96051698"/>
              </p:ext>
            </p:extLst>
          </p:nvPr>
        </p:nvGraphicFramePr>
        <p:xfrm>
          <a:off x="881932" y="1648452"/>
          <a:ext cx="7675818" cy="4085144"/>
        </p:xfrm>
        <a:graphic>
          <a:graphicData uri="http://schemas.openxmlformats.org/drawingml/2006/table">
            <a:tbl>
              <a:tblPr firstRow="1" bandRow="1">
                <a:tableStyleId>{7DF18680-E054-41AD-8BC1-D1AEF772440D}</a:tableStyleId>
              </a:tblPr>
              <a:tblGrid>
                <a:gridCol w="1391978">
                  <a:extLst>
                    <a:ext uri="{9D8B030D-6E8A-4147-A177-3AD203B41FA5}">
                      <a16:colId xmlns:a16="http://schemas.microsoft.com/office/drawing/2014/main" val="20000"/>
                    </a:ext>
                  </a:extLst>
                </a:gridCol>
                <a:gridCol w="3019646">
                  <a:extLst>
                    <a:ext uri="{9D8B030D-6E8A-4147-A177-3AD203B41FA5}">
                      <a16:colId xmlns:a16="http://schemas.microsoft.com/office/drawing/2014/main" val="20001"/>
                    </a:ext>
                  </a:extLst>
                </a:gridCol>
                <a:gridCol w="3264194">
                  <a:extLst>
                    <a:ext uri="{9D8B030D-6E8A-4147-A177-3AD203B41FA5}">
                      <a16:colId xmlns:a16="http://schemas.microsoft.com/office/drawing/2014/main" val="20002"/>
                    </a:ext>
                  </a:extLst>
                </a:gridCol>
              </a:tblGrid>
              <a:tr h="422464">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年度（比較対照群）</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a:t>
                      </a:r>
                    </a:p>
                  </a:txBody>
                  <a:tcPr/>
                </a:tc>
                <a:extLst>
                  <a:ext uri="{0D108BD9-81ED-4DB2-BD59-A6C34878D82A}">
                    <a16:rowId xmlns:a16="http://schemas.microsoft.com/office/drawing/2014/main" val="10000"/>
                  </a:ext>
                </a:extLst>
              </a:tr>
              <a:tr h="370840">
                <a:tc>
                  <a:txBody>
                    <a:bodyPr/>
                    <a:lstStyle/>
                    <a:p>
                      <a:r>
                        <a:rPr kumimoji="1" lang="ja-JP" altLang="en-US" sz="1600" dirty="0">
                          <a:latin typeface="Meiryo UI" panose="020B0604030504040204" pitchFamily="50" charset="-128"/>
                          <a:ea typeface="Meiryo UI" panose="020B0604030504040204" pitchFamily="50" charset="-128"/>
                        </a:rPr>
                        <a:t>対象</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41</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45</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47</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49</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51</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55</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57</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59</a:t>
                      </a:r>
                      <a:r>
                        <a:rPr kumimoji="1" lang="ja-JP" altLang="en-US" sz="1600" dirty="0">
                          <a:latin typeface="Meiryo UI" panose="020B0604030504040204" pitchFamily="50" charset="-128"/>
                          <a:ea typeface="Meiryo UI" panose="020B0604030504040204" pitchFamily="50" charset="-128"/>
                        </a:rPr>
                        <a:t>歳男女で</a:t>
                      </a:r>
                      <a:r>
                        <a:rPr kumimoji="1" lang="en-US" altLang="ja-JP" sz="1600" dirty="0">
                          <a:latin typeface="Meiryo UI" panose="020B0604030504040204" pitchFamily="50" charset="-128"/>
                          <a:ea typeface="Meiryo UI" panose="020B0604030504040204" pitchFamily="50" charset="-128"/>
                        </a:rPr>
                        <a:t>2020</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8</a:t>
                      </a:r>
                      <a:r>
                        <a:rPr kumimoji="1" lang="ja-JP" altLang="en-US" sz="1600" dirty="0">
                          <a:latin typeface="Meiryo UI" panose="020B0604030504040204" pitchFamily="50" charset="-128"/>
                          <a:ea typeface="Meiryo UI" panose="020B0604030504040204" pitchFamily="50" charset="-128"/>
                        </a:rPr>
                        <a:t>月末までに未受診だった者</a:t>
                      </a:r>
                    </a:p>
                  </a:txBody>
                  <a:tcPr/>
                </a:tc>
                <a:tc>
                  <a:txBody>
                    <a:bodyPr/>
                    <a:lstStyle/>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41</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45</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47</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49</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51</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53</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55</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57</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59</a:t>
                      </a:r>
                      <a:r>
                        <a:rPr kumimoji="1" lang="ja-JP" altLang="en-US" sz="1600" dirty="0">
                          <a:latin typeface="Meiryo UI" panose="020B0604030504040204" pitchFamily="50" charset="-128"/>
                          <a:ea typeface="Meiryo UI" panose="020B0604030504040204" pitchFamily="50" charset="-128"/>
                        </a:rPr>
                        <a:t>歳男女で　</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8</a:t>
                      </a:r>
                      <a:r>
                        <a:rPr kumimoji="1" lang="ja-JP" altLang="en-US" sz="1600" dirty="0">
                          <a:latin typeface="Meiryo UI" panose="020B0604030504040204" pitchFamily="50" charset="-128"/>
                          <a:ea typeface="Meiryo UI" panose="020B0604030504040204" pitchFamily="50" charset="-128"/>
                        </a:rPr>
                        <a:t>月末までに未受診だった者</a:t>
                      </a: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70840">
                <a:tc>
                  <a:txBody>
                    <a:bodyPr/>
                    <a:lstStyle/>
                    <a:p>
                      <a:r>
                        <a:rPr kumimoji="1" lang="ja-JP" altLang="en-US" sz="1600" dirty="0">
                          <a:latin typeface="Meiryo UI" panose="020B0604030504040204" pitchFamily="50" charset="-128"/>
                          <a:ea typeface="Meiryo UI" panose="020B0604030504040204" pitchFamily="50" charset="-128"/>
                        </a:rPr>
                        <a:t>実施時期</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2020</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9</a:t>
                      </a:r>
                      <a:r>
                        <a:rPr kumimoji="1" lang="ja-JP" altLang="en-US" sz="1600" dirty="0">
                          <a:latin typeface="Meiryo UI" panose="020B0604030504040204" pitchFamily="50" charset="-128"/>
                          <a:ea typeface="Meiryo UI" panose="020B0604030504040204" pitchFamily="50" charset="-128"/>
                        </a:rPr>
                        <a:t>月初旬</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zh-CN"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月初旬</a:t>
                      </a:r>
                    </a:p>
                  </a:txBody>
                  <a:tcPr/>
                </a:tc>
                <a:extLst>
                  <a:ext uri="{0D108BD9-81ED-4DB2-BD59-A6C34878D82A}">
                    <a16:rowId xmlns:a16="http://schemas.microsoft.com/office/drawing/2014/main" val="10002"/>
                  </a:ext>
                </a:extLst>
              </a:tr>
              <a:tr h="370840">
                <a:tc>
                  <a:txBody>
                    <a:bodyPr/>
                    <a:lstStyle/>
                    <a:p>
                      <a:r>
                        <a:rPr kumimoji="1" lang="ja-JP" altLang="en-US" sz="1600" dirty="0">
                          <a:latin typeface="Meiryo UI" panose="020B0604030504040204" pitchFamily="50" charset="-128"/>
                          <a:ea typeface="Meiryo UI" panose="020B0604030504040204" pitchFamily="50" charset="-128"/>
                        </a:rPr>
                        <a:t>内容</a:t>
                      </a:r>
                    </a:p>
                  </a:txBody>
                  <a:tcPr/>
                </a:tc>
                <a:tc>
                  <a:txBody>
                    <a:bodyPr/>
                    <a:lstStyle/>
                    <a:p>
                      <a:r>
                        <a:rPr kumimoji="1" lang="ja-JP" altLang="en-US" sz="1600" dirty="0">
                          <a:latin typeface="Meiryo UI" panose="020B0604030504040204" pitchFamily="50" charset="-128"/>
                          <a:ea typeface="Meiryo UI" panose="020B0604030504040204" pitchFamily="50" charset="-128"/>
                        </a:rPr>
                        <a:t>・市で作成した案内を個別に郵送</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・受診希望日は電話またはハガキで申込み</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提供資材の利用／</a:t>
                      </a:r>
                      <a:r>
                        <a:rPr kumimoji="1" lang="ja-JP" altLang="en-US" sz="1600" dirty="0" err="1">
                          <a:latin typeface="Meiryo UI" panose="020B0604030504040204" pitchFamily="50" charset="-128"/>
                          <a:ea typeface="Meiryo UI" panose="020B0604030504040204" pitchFamily="50" charset="-128"/>
                        </a:rPr>
                        <a:t>無し</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提供のリーフレットを個別に郵送</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・受診希望日は電話またはハガキで申込み</a:t>
                      </a:r>
                      <a:endParaRPr kumimoji="1" lang="en-US" altLang="ja-JP"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r>
                        <a:rPr kumimoji="1" lang="ja-JP" altLang="en-US" sz="1600" dirty="0">
                          <a:latin typeface="Meiryo UI" panose="020B0604030504040204" pitchFamily="50" charset="-128"/>
                          <a:ea typeface="Meiryo UI" panose="020B0604030504040204" pitchFamily="50" charset="-128"/>
                        </a:rPr>
                        <a:t>リコール後の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検診回数</a:t>
                      </a:r>
                    </a:p>
                  </a:txBody>
                  <a:tcPr/>
                </a:tc>
                <a:tc>
                  <a:txBody>
                    <a:bodyPr/>
                    <a:lstStyle/>
                    <a:p>
                      <a:r>
                        <a:rPr kumimoji="1" lang="ja-JP" altLang="en-US" sz="1600" dirty="0">
                          <a:latin typeface="Meiryo UI" panose="020B0604030504040204" pitchFamily="50" charset="-128"/>
                          <a:ea typeface="Meiryo UI" panose="020B0604030504040204" pitchFamily="50" charset="-128"/>
                        </a:rPr>
                        <a:t>・集団検診</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回</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月まで）</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・集団検診</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回</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月まで）</a:t>
                      </a:r>
                    </a:p>
                  </a:txBody>
                  <a:tcPr/>
                </a:tc>
                <a:extLst>
                  <a:ext uri="{0D108BD9-81ED-4DB2-BD59-A6C34878D82A}">
                    <a16:rowId xmlns:a16="http://schemas.microsoft.com/office/drawing/2014/main" val="10004"/>
                  </a:ext>
                </a:extLst>
              </a:tr>
              <a:tr h="370840">
                <a:tc>
                  <a:txBody>
                    <a:bodyPr/>
                    <a:lstStyle/>
                    <a:p>
                      <a:r>
                        <a:rPr kumimoji="1" lang="ja-JP" altLang="en-US" sz="1600" dirty="0">
                          <a:latin typeface="Meiryo UI" panose="020B0604030504040204" pitchFamily="50" charset="-128"/>
                          <a:ea typeface="Meiryo UI" panose="020B0604030504040204" pitchFamily="50" charset="-128"/>
                        </a:rPr>
                        <a:t>その他</a:t>
                      </a:r>
                    </a:p>
                  </a:txBody>
                  <a:tcPr/>
                </a:tc>
                <a:tc>
                  <a:txBody>
                    <a:bodyPr/>
                    <a:lstStyle/>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sp>
        <p:nvSpPr>
          <p:cNvPr id="8" name="四角形吹き出し 7"/>
          <p:cNvSpPr/>
          <p:nvPr/>
        </p:nvSpPr>
        <p:spPr>
          <a:xfrm>
            <a:off x="9384437" y="4374191"/>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・リコール後の検診の種類と回数</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9" name="四角形吹き出し 8"/>
          <p:cNvSpPr/>
          <p:nvPr/>
        </p:nvSpPr>
        <p:spPr>
          <a:xfrm>
            <a:off x="9384437" y="5097293"/>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・その他　特記事項などあれば記載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a:xfrm>
            <a:off x="8448195" y="6391656"/>
            <a:ext cx="480060" cy="237744"/>
          </a:xfrm>
        </p:spPr>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12</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四角形吹き出し 9"/>
          <p:cNvSpPr/>
          <p:nvPr/>
        </p:nvSpPr>
        <p:spPr>
          <a:xfrm>
            <a:off x="9384437" y="1829065"/>
            <a:ext cx="2088232" cy="720080"/>
          </a:xfrm>
          <a:prstGeom prst="wedgeRectCallout">
            <a:avLst>
              <a:gd name="adj1" fmla="val -61379"/>
              <a:gd name="adj2" fmla="val 20336"/>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・リコールを行っていない場合は「なし」と記載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2" name="四角形吹き出し 11"/>
          <p:cNvSpPr/>
          <p:nvPr/>
        </p:nvSpPr>
        <p:spPr>
          <a:xfrm>
            <a:off x="9384437" y="-776170"/>
            <a:ext cx="2088232" cy="2551181"/>
          </a:xfrm>
          <a:prstGeom prst="wedgeRectCallout">
            <a:avLst>
              <a:gd name="adj1" fmla="val -278799"/>
              <a:gd name="adj2" fmla="val 47349"/>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chemeClr val="tx1"/>
                </a:solidFill>
                <a:latin typeface="HGPｺﾞｼｯｸM" panose="020B0600000000000000" pitchFamily="50" charset="-128"/>
                <a:ea typeface="HGPｺﾞｼｯｸM" panose="020B0600000000000000" pitchFamily="50" charset="-128"/>
              </a:rPr>
              <a:t>2019</a:t>
            </a:r>
            <a:r>
              <a:rPr lang="ja-JP" altLang="en-US" sz="1400" dirty="0">
                <a:solidFill>
                  <a:schemeClr val="tx1"/>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・前年度も同じ資材（国立がん研究センターがん対策研究所提供の資材）を使用されている場合は、他の年齢などを比較対照群としてください。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4" name="四角形吹き出し 13"/>
          <p:cNvSpPr/>
          <p:nvPr/>
        </p:nvSpPr>
        <p:spPr>
          <a:xfrm>
            <a:off x="-1892645" y="4175346"/>
            <a:ext cx="2198957" cy="921947"/>
          </a:xfrm>
          <a:prstGeom prst="wedgeRectCallout">
            <a:avLst>
              <a:gd name="adj1" fmla="val 60337"/>
              <a:gd name="adj2" fmla="val -3872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・国立がん研究センター希望の虹プロジェクト提供資材の利用の有無と、資材の種類を記載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52308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3</a:t>
            </a:r>
            <a:r>
              <a:rPr lang="ja-JP" altLang="en-US" dirty="0"/>
              <a:t>　検証①：受診率</a:t>
            </a:r>
            <a:endParaRPr kumimoji="1" lang="ja-JP" dirty="0"/>
          </a:p>
        </p:txBody>
      </p:sp>
      <p:sp>
        <p:nvSpPr>
          <p:cNvPr id="6" name="コンテンツ プレースホルダー 5"/>
          <p:cNvSpPr>
            <a:spLocks noGrp="1"/>
          </p:cNvSpPr>
          <p:nvPr>
            <p:ph idx="1"/>
          </p:nvPr>
        </p:nvSpPr>
        <p:spPr>
          <a:xfrm>
            <a:off x="285424" y="830276"/>
            <a:ext cx="5155908" cy="483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＜リコール以降の受診率＞</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98666936"/>
              </p:ext>
            </p:extLst>
          </p:nvPr>
        </p:nvGraphicFramePr>
        <p:xfrm>
          <a:off x="450477" y="1240355"/>
          <a:ext cx="8163613" cy="1371600"/>
        </p:xfrm>
        <a:graphic>
          <a:graphicData uri="http://schemas.openxmlformats.org/drawingml/2006/table">
            <a:tbl>
              <a:tblPr firstRow="1" bandRow="1">
                <a:tableStyleId>{5C22544A-7EE6-4342-B048-85BDC9FD1C3A}</a:tableStyleId>
              </a:tblPr>
              <a:tblGrid>
                <a:gridCol w="1919595">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114425">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1123950">
                  <a:extLst>
                    <a:ext uri="{9D8B030D-6E8A-4147-A177-3AD203B41FA5}">
                      <a16:colId xmlns:a16="http://schemas.microsoft.com/office/drawing/2014/main" val="20004"/>
                    </a:ext>
                  </a:extLst>
                </a:gridCol>
                <a:gridCol w="1281493">
                  <a:extLst>
                    <a:ext uri="{9D8B030D-6E8A-4147-A177-3AD203B41FA5}">
                      <a16:colId xmlns:a16="http://schemas.microsoft.com/office/drawing/2014/main" val="20005"/>
                    </a:ext>
                  </a:extLst>
                </a:gridCol>
              </a:tblGrid>
              <a:tr h="370840">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対象者のうちの</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資材なし</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rgbClr val="FF0000"/>
                          </a:solidFill>
                          <a:latin typeface="Meiryo UI" panose="020B0604030504040204" pitchFamily="50" charset="-128"/>
                          <a:ea typeface="Meiryo UI" panose="020B0604030504040204" pitchFamily="50" charset="-128"/>
                        </a:rPr>
                        <a:t>2021</a:t>
                      </a:r>
                      <a:r>
                        <a:rPr kumimoji="1" lang="ja-JP" altLang="en-US" sz="1200" b="0" dirty="0">
                          <a:solidFill>
                            <a:srgbClr val="FF0000"/>
                          </a:solidFill>
                          <a:latin typeface="Meiryo UI" panose="020B0604030504040204" pitchFamily="50" charset="-128"/>
                          <a:ea typeface="Meiryo UI" panose="020B0604030504040204" pitchFamily="50" charset="-128"/>
                        </a:rPr>
                        <a:t>年</a:t>
                      </a:r>
                      <a:r>
                        <a:rPr kumimoji="1" lang="en-US" altLang="ja-JP" sz="1200" b="0" dirty="0">
                          <a:solidFill>
                            <a:srgbClr val="FF0000"/>
                          </a:solidFill>
                          <a:latin typeface="Meiryo UI" panose="020B0604030504040204" pitchFamily="50" charset="-128"/>
                          <a:ea typeface="Meiryo UI" panose="020B0604030504040204" pitchFamily="50" charset="-128"/>
                        </a:rPr>
                        <a:t>10</a:t>
                      </a:r>
                      <a:r>
                        <a:rPr kumimoji="1" lang="ja-JP" altLang="en-US" sz="1200" b="0" dirty="0">
                          <a:solidFill>
                            <a:srgbClr val="FF0000"/>
                          </a:solidFill>
                          <a:latin typeface="Meiryo UI" panose="020B0604030504040204" pitchFamily="50" charset="-128"/>
                          <a:ea typeface="Meiryo UI" panose="020B0604030504040204" pitchFamily="50" charset="-128"/>
                        </a:rPr>
                        <a:t>月～</a:t>
                      </a:r>
                      <a:endParaRPr kumimoji="1" lang="en-US" altLang="ja-JP" sz="1200" b="0" dirty="0">
                        <a:solidFill>
                          <a:srgbClr val="FF0000"/>
                        </a:solidFill>
                        <a:latin typeface="Meiryo UI" panose="020B0604030504040204" pitchFamily="50" charset="-128"/>
                        <a:ea typeface="Meiryo UI" panose="020B0604030504040204" pitchFamily="50" charset="-128"/>
                      </a:endParaRPr>
                    </a:p>
                    <a:p>
                      <a:pPr algn="ctr"/>
                      <a:r>
                        <a:rPr kumimoji="1" lang="en-US" altLang="ja-JP" sz="1200" b="0" dirty="0">
                          <a:solidFill>
                            <a:srgbClr val="FF0000"/>
                          </a:solidFill>
                          <a:latin typeface="Meiryo UI" panose="020B0604030504040204" pitchFamily="50" charset="-128"/>
                          <a:ea typeface="Meiryo UI" panose="020B0604030504040204" pitchFamily="50" charset="-128"/>
                        </a:rPr>
                        <a:t>2022</a:t>
                      </a:r>
                      <a:r>
                        <a:rPr kumimoji="1" lang="ja-JP" altLang="en-US" sz="1200" b="0" dirty="0">
                          <a:solidFill>
                            <a:srgbClr val="FF0000"/>
                          </a:solidFill>
                          <a:latin typeface="Meiryo UI" panose="020B0604030504040204" pitchFamily="50" charset="-128"/>
                          <a:ea typeface="Meiryo UI" panose="020B0604030504040204" pitchFamily="50" charset="-128"/>
                        </a:rPr>
                        <a:t>年</a:t>
                      </a:r>
                      <a:r>
                        <a:rPr kumimoji="1" lang="en-US" altLang="ja-JP" sz="1200" b="0" dirty="0">
                          <a:solidFill>
                            <a:srgbClr val="FF0000"/>
                          </a:solidFill>
                          <a:latin typeface="Meiryo UI" panose="020B0604030504040204" pitchFamily="50" charset="-128"/>
                          <a:ea typeface="Meiryo UI" panose="020B0604030504040204" pitchFamily="50" charset="-128"/>
                        </a:rPr>
                        <a:t>3</a:t>
                      </a:r>
                      <a:r>
                        <a:rPr kumimoji="1" lang="ja-JP" altLang="en-US" sz="1200" b="0" dirty="0">
                          <a:solidFill>
                            <a:srgbClr val="FF0000"/>
                          </a:solidFill>
                          <a:latin typeface="Meiryo UI" panose="020B0604030504040204" pitchFamily="50" charset="-128"/>
                          <a:ea typeface="Meiryo UI" panose="020B0604030504040204" pitchFamily="50" charset="-128"/>
                        </a:rPr>
                        <a:t>月</a:t>
                      </a:r>
                      <a:r>
                        <a:rPr kumimoji="1" lang="ja-JP" altLang="en-US" sz="1200" b="0" baseline="30000" dirty="0">
                          <a:solidFill>
                            <a:srgbClr val="FF0000"/>
                          </a:solidFill>
                          <a:latin typeface="Meiryo UI" panose="020B0604030504040204" pitchFamily="50" charset="-128"/>
                          <a:ea typeface="Meiryo UI" panose="020B0604030504040204" pitchFamily="50" charset="-128"/>
                        </a:rPr>
                        <a:t>＊</a:t>
                      </a:r>
                      <a:endParaRPr kumimoji="1" lang="en-US" altLang="ja-JP" sz="1200" b="0" baseline="30000"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2,136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105</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4.92</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資材あり</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10</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r>
                        <a:rPr kumimoji="1" lang="en-US" altLang="ja-JP" sz="1200" b="0" dirty="0">
                          <a:solidFill>
                            <a:sysClr val="windowText" lastClr="000000"/>
                          </a:solidFill>
                          <a:latin typeface="Meiryo UI" panose="020B0604030504040204" pitchFamily="50" charset="-128"/>
                          <a:ea typeface="Meiryo UI" panose="020B0604030504040204" pitchFamily="50" charset="-128"/>
                        </a:rPr>
                        <a:t>2023</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2,132</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397</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18.62</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+13.70</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17" name="コンテンツ プレースホルダー 5"/>
          <p:cNvSpPr txBox="1">
            <a:spLocks/>
          </p:cNvSpPr>
          <p:nvPr/>
        </p:nvSpPr>
        <p:spPr>
          <a:xfrm>
            <a:off x="285424" y="2743910"/>
            <a:ext cx="5155908" cy="399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lang="ja-JP" altLang="en-US" sz="1800" dirty="0">
                <a:solidFill>
                  <a:schemeClr val="tx1"/>
                </a:solidFill>
                <a:latin typeface="Meiryo UI" panose="020B0604030504040204" pitchFamily="50" charset="-128"/>
                <a:ea typeface="Meiryo UI" panose="020B0604030504040204" pitchFamily="50" charset="-128"/>
              </a:rPr>
              <a:t>＜対象者の年間全体の受診率＞</a:t>
            </a:r>
          </a:p>
        </p:txBody>
      </p:sp>
      <p:graphicFrame>
        <p:nvGraphicFramePr>
          <p:cNvPr id="18" name="表 17"/>
          <p:cNvGraphicFramePr>
            <a:graphicFrameLocks noGrp="1"/>
          </p:cNvGraphicFramePr>
          <p:nvPr>
            <p:extLst>
              <p:ext uri="{D42A27DB-BD31-4B8C-83A1-F6EECF244321}">
                <p14:modId xmlns:p14="http://schemas.microsoft.com/office/powerpoint/2010/main" val="1615575986"/>
              </p:ext>
            </p:extLst>
          </p:nvPr>
        </p:nvGraphicFramePr>
        <p:xfrm>
          <a:off x="450478" y="3143907"/>
          <a:ext cx="8139420" cy="1737360"/>
        </p:xfrm>
        <a:graphic>
          <a:graphicData uri="http://schemas.openxmlformats.org/drawingml/2006/table">
            <a:tbl>
              <a:tblPr firstRow="1" bandRow="1">
                <a:tableStyleId>{5C22544A-7EE6-4342-B048-85BDC9FD1C3A}</a:tableStyleId>
              </a:tblPr>
              <a:tblGrid>
                <a:gridCol w="1938644">
                  <a:extLst>
                    <a:ext uri="{9D8B030D-6E8A-4147-A177-3AD203B41FA5}">
                      <a16:colId xmlns:a16="http://schemas.microsoft.com/office/drawing/2014/main" val="20000"/>
                    </a:ext>
                  </a:extLst>
                </a:gridCol>
                <a:gridCol w="1438275">
                  <a:extLst>
                    <a:ext uri="{9D8B030D-6E8A-4147-A177-3AD203B41FA5}">
                      <a16:colId xmlns:a16="http://schemas.microsoft.com/office/drawing/2014/main" val="20001"/>
                    </a:ext>
                  </a:extLst>
                </a:gridCol>
                <a:gridCol w="1123950">
                  <a:extLst>
                    <a:ext uri="{9D8B030D-6E8A-4147-A177-3AD203B41FA5}">
                      <a16:colId xmlns:a16="http://schemas.microsoft.com/office/drawing/2014/main" val="20002"/>
                    </a:ext>
                  </a:extLst>
                </a:gridCol>
                <a:gridCol w="1271381">
                  <a:extLst>
                    <a:ext uri="{9D8B030D-6E8A-4147-A177-3AD203B41FA5}">
                      <a16:colId xmlns:a16="http://schemas.microsoft.com/office/drawing/2014/main" val="20003"/>
                    </a:ext>
                  </a:extLst>
                </a:gridCol>
                <a:gridCol w="1114971">
                  <a:extLst>
                    <a:ext uri="{9D8B030D-6E8A-4147-A177-3AD203B41FA5}">
                      <a16:colId xmlns:a16="http://schemas.microsoft.com/office/drawing/2014/main" val="20004"/>
                    </a:ext>
                  </a:extLst>
                </a:gridCol>
                <a:gridCol w="1252199">
                  <a:extLst>
                    <a:ext uri="{9D8B030D-6E8A-4147-A177-3AD203B41FA5}">
                      <a16:colId xmlns:a16="http://schemas.microsoft.com/office/drawing/2014/main" val="20005"/>
                    </a:ext>
                  </a:extLst>
                </a:gridCol>
              </a:tblGrid>
              <a:tr h="370840">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対象者のうちの</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2019</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リコール対象年齢全体</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年度合計</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4</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2,275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121</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5.34</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ysClr val="windowText" lastClr="000000"/>
                          </a:solidFill>
                          <a:latin typeface="Meiryo UI" panose="020B0604030504040204" pitchFamily="50" charset="-128"/>
                          <a:ea typeface="Meiryo UI" panose="020B0604030504040204" pitchFamily="50" charset="-128"/>
                        </a:rPr>
                        <a:t>リコール対象年齢全体</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年度合計</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4</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r>
                        <a:rPr kumimoji="1" lang="en-US" altLang="ja-JP" sz="1200" b="0" dirty="0">
                          <a:solidFill>
                            <a:sysClr val="windowText" lastClr="000000"/>
                          </a:solidFill>
                          <a:latin typeface="Meiryo UI" panose="020B0604030504040204" pitchFamily="50" charset="-128"/>
                          <a:ea typeface="Meiryo UI" panose="020B0604030504040204" pitchFamily="50" charset="-128"/>
                        </a:rPr>
                        <a:t>2023</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2,259</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410</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18.15</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+12.81</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629542067"/>
              </p:ext>
            </p:extLst>
          </p:nvPr>
        </p:nvGraphicFramePr>
        <p:xfrm>
          <a:off x="450476" y="5369283"/>
          <a:ext cx="8131660" cy="1285240"/>
        </p:xfrm>
        <a:graphic>
          <a:graphicData uri="http://schemas.openxmlformats.org/drawingml/2006/table">
            <a:tbl>
              <a:tblPr firstRow="1" bandRow="1">
                <a:tableStyleId>{5C22544A-7EE6-4342-B048-85BDC9FD1C3A}</a:tableStyleId>
              </a:tblPr>
              <a:tblGrid>
                <a:gridCol w="1945349">
                  <a:extLst>
                    <a:ext uri="{9D8B030D-6E8A-4147-A177-3AD203B41FA5}">
                      <a16:colId xmlns:a16="http://schemas.microsoft.com/office/drawing/2014/main" val="20000"/>
                    </a:ext>
                  </a:extLst>
                </a:gridCol>
                <a:gridCol w="1456266">
                  <a:extLst>
                    <a:ext uri="{9D8B030D-6E8A-4147-A177-3AD203B41FA5}">
                      <a16:colId xmlns:a16="http://schemas.microsoft.com/office/drawing/2014/main" val="20001"/>
                    </a:ext>
                  </a:extLst>
                </a:gridCol>
                <a:gridCol w="1128889">
                  <a:extLst>
                    <a:ext uri="{9D8B030D-6E8A-4147-A177-3AD203B41FA5}">
                      <a16:colId xmlns:a16="http://schemas.microsoft.com/office/drawing/2014/main" val="20002"/>
                    </a:ext>
                  </a:extLst>
                </a:gridCol>
                <a:gridCol w="1264356">
                  <a:extLst>
                    <a:ext uri="{9D8B030D-6E8A-4147-A177-3AD203B41FA5}">
                      <a16:colId xmlns:a16="http://schemas.microsoft.com/office/drawing/2014/main" val="20003"/>
                    </a:ext>
                  </a:extLst>
                </a:gridCol>
                <a:gridCol w="1128889">
                  <a:extLst>
                    <a:ext uri="{9D8B030D-6E8A-4147-A177-3AD203B41FA5}">
                      <a16:colId xmlns:a16="http://schemas.microsoft.com/office/drawing/2014/main" val="20004"/>
                    </a:ext>
                  </a:extLst>
                </a:gridCol>
                <a:gridCol w="1207911">
                  <a:extLst>
                    <a:ext uri="{9D8B030D-6E8A-4147-A177-3AD203B41FA5}">
                      <a16:colId xmlns:a16="http://schemas.microsoft.com/office/drawing/2014/main" val="20005"/>
                    </a:ext>
                  </a:extLst>
                </a:gridCol>
              </a:tblGrid>
              <a:tr h="370840">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初診者数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再診者数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初診割合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2019</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資材なし</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10</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19.05</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資材あり</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zh-CN"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zh-CN" sz="1200" b="0" dirty="0">
                          <a:solidFill>
                            <a:sysClr val="windowText" lastClr="000000"/>
                          </a:solidFill>
                          <a:latin typeface="Meiryo UI" panose="020B0604030504040204" pitchFamily="50" charset="-128"/>
                          <a:ea typeface="Meiryo UI" panose="020B0604030504040204" pitchFamily="50" charset="-128"/>
                        </a:rPr>
                        <a:t>10</a:t>
                      </a:r>
                      <a:r>
                        <a:rPr kumimoji="1" lang="zh-CN" altLang="en-US" sz="1200" b="0" dirty="0">
                          <a:solidFill>
                            <a:sysClr val="windowText" lastClr="000000"/>
                          </a:solidFill>
                          <a:latin typeface="Meiryo UI" panose="020B0604030504040204" pitchFamily="50" charset="-128"/>
                          <a:ea typeface="Meiryo UI" panose="020B0604030504040204" pitchFamily="50" charset="-128"/>
                        </a:rPr>
                        <a:t>月～</a:t>
                      </a:r>
                      <a:r>
                        <a:rPr kumimoji="1" lang="en-US" altLang="ja-JP" sz="1200" b="0" dirty="0">
                          <a:solidFill>
                            <a:sysClr val="windowText" lastClr="000000"/>
                          </a:solidFill>
                          <a:latin typeface="Meiryo UI" panose="020B0604030504040204" pitchFamily="50" charset="-128"/>
                          <a:ea typeface="Meiryo UI" panose="020B0604030504040204" pitchFamily="50" charset="-128"/>
                        </a:rPr>
                        <a:t>2023</a:t>
                      </a:r>
                      <a:r>
                        <a:rPr kumimoji="1" lang="zh-CN"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zh-CN" sz="1200" b="0" dirty="0">
                          <a:solidFill>
                            <a:sysClr val="windowText" lastClr="000000"/>
                          </a:solidFill>
                          <a:latin typeface="Meiryo UI" panose="020B0604030504040204" pitchFamily="50" charset="-128"/>
                          <a:ea typeface="Meiryo UI" panose="020B0604030504040204" pitchFamily="50" charset="-128"/>
                        </a:rPr>
                        <a:t>3</a:t>
                      </a:r>
                      <a:r>
                        <a:rPr kumimoji="1" lang="zh-CN" altLang="en-US" sz="1200" b="0" dirty="0">
                          <a:solidFill>
                            <a:sysClr val="windowText" lastClr="000000"/>
                          </a:solidFill>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132</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275</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33.25</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+14.20</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0" name="コンテンツ プレースホルダー 5"/>
          <p:cNvSpPr txBox="1">
            <a:spLocks/>
          </p:cNvSpPr>
          <p:nvPr/>
        </p:nvSpPr>
        <p:spPr>
          <a:xfrm>
            <a:off x="285424" y="4995327"/>
            <a:ext cx="5155908" cy="399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lang="ja-JP" altLang="en-US" sz="1800" dirty="0">
                <a:solidFill>
                  <a:schemeClr val="tx1"/>
                </a:solidFill>
                <a:latin typeface="Meiryo UI" panose="020B0604030504040204" pitchFamily="50" charset="-128"/>
                <a:ea typeface="Meiryo UI" panose="020B0604030504040204" pitchFamily="50" charset="-128"/>
              </a:rPr>
              <a:t>＜リコール以降の受診者のうちの初診者数＞</a:t>
            </a:r>
          </a:p>
        </p:txBody>
      </p:sp>
      <p:sp>
        <p:nvSpPr>
          <p:cNvPr id="21" name="四角形吹き出し 20"/>
          <p:cNvSpPr/>
          <p:nvPr/>
        </p:nvSpPr>
        <p:spPr>
          <a:xfrm>
            <a:off x="9756576" y="574758"/>
            <a:ext cx="5472608" cy="1918138"/>
          </a:xfrm>
          <a:prstGeom prst="wedgeRectCallout">
            <a:avLst>
              <a:gd name="adj1" fmla="val -59804"/>
              <a:gd name="adj2" fmla="val 2243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kumimoji="1" lang="ja-JP" altLang="en-US" sz="1400" dirty="0">
                <a:solidFill>
                  <a:schemeClr val="tx1"/>
                </a:solidFill>
                <a:latin typeface="HGPｺﾞｼｯｸM" panose="020B0600000000000000" pitchFamily="50" charset="-128"/>
                <a:ea typeface="HGPｺﾞｼｯｸM" panose="020B0600000000000000" pitchFamily="50" charset="-128"/>
              </a:rPr>
              <a:t>目的</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p>
          <a:p>
            <a:r>
              <a:rPr lang="ja-JP" altLang="en-US" sz="1400" dirty="0">
                <a:solidFill>
                  <a:schemeClr val="tx1"/>
                </a:solidFill>
                <a:latin typeface="HGPｺﾞｼｯｸM" panose="020B0600000000000000" pitchFamily="50" charset="-128"/>
                <a:ea typeface="HGPｺﾞｼｯｸM" panose="020B0600000000000000" pitchFamily="50" charset="-128"/>
              </a:rPr>
              <a:t>　リコールによる受診率向上効果を評価する。</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計算方法</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kumimoji="1" lang="ja-JP" altLang="en-US" sz="1400" dirty="0">
                <a:solidFill>
                  <a:schemeClr val="tx1"/>
                </a:solidFill>
                <a:latin typeface="HGPｺﾞｼｯｸM" panose="020B0600000000000000" pitchFamily="50" charset="-128"/>
                <a:ea typeface="HGPｺﾞｼｯｸM" panose="020B0600000000000000" pitchFamily="50" charset="-128"/>
              </a:rPr>
              <a:t>（</a:t>
            </a:r>
            <a:r>
              <a:rPr kumimoji="1" lang="en-US" altLang="ja-JP" sz="1400" dirty="0">
                <a:solidFill>
                  <a:schemeClr val="tx1"/>
                </a:solidFill>
                <a:latin typeface="HGPｺﾞｼｯｸM" panose="020B0600000000000000" pitchFamily="50" charset="-128"/>
                <a:ea typeface="HGPｺﾞｼｯｸM" panose="020B0600000000000000" pitchFamily="50" charset="-128"/>
              </a:rPr>
              <a:t>10</a:t>
            </a:r>
            <a:r>
              <a:rPr kumimoji="1" lang="ja-JP" altLang="en-US" sz="1400" dirty="0">
                <a:solidFill>
                  <a:schemeClr val="tx1"/>
                </a:solidFill>
                <a:latin typeface="HGPｺﾞｼｯｸM" panose="020B0600000000000000" pitchFamily="50" charset="-128"/>
                <a:ea typeface="HGPｺﾞｼｯｸM" panose="020B0600000000000000" pitchFamily="50" charset="-128"/>
              </a:rPr>
              <a:t>月に</a:t>
            </a:r>
            <a:r>
              <a:rPr lang="ja-JP" altLang="en-US" sz="1400" dirty="0">
                <a:solidFill>
                  <a:schemeClr val="tx1"/>
                </a:solidFill>
                <a:latin typeface="HGPｺﾞｼｯｸM" panose="020B0600000000000000" pitchFamily="50" charset="-128"/>
                <a:ea typeface="HGPｺﾞｼｯｸM" panose="020B0600000000000000" pitchFamily="50" charset="-128"/>
              </a:rPr>
              <a:t>リコール</a:t>
            </a:r>
            <a:r>
              <a:rPr kumimoji="1" lang="ja-JP" altLang="en-US" sz="1400" dirty="0">
                <a:solidFill>
                  <a:schemeClr val="tx1"/>
                </a:solidFill>
                <a:latin typeface="HGPｺﾞｼｯｸM" panose="020B0600000000000000" pitchFamily="50" charset="-128"/>
                <a:ea typeface="HGPｺﾞｼｯｸM" panose="020B0600000000000000" pitchFamily="50" charset="-128"/>
              </a:rPr>
              <a:t>を実施した</a:t>
            </a:r>
            <a:r>
              <a:rPr lang="ja-JP" altLang="en-US" sz="1400" dirty="0">
                <a:solidFill>
                  <a:schemeClr val="tx1"/>
                </a:solidFill>
                <a:latin typeface="HGPｺﾞｼｯｸM" panose="020B0600000000000000" pitchFamily="50" charset="-128"/>
                <a:ea typeface="HGPｺﾞｼｯｸM" panose="020B0600000000000000" pitchFamily="50" charset="-128"/>
              </a:rPr>
              <a:t>場合</a:t>
            </a:r>
            <a:r>
              <a:rPr kumimoji="1" lang="ja-JP" altLang="en-US" sz="1400" dirty="0">
                <a:solidFill>
                  <a:schemeClr val="tx1"/>
                </a:solidFill>
                <a:latin typeface="HGPｺﾞｼｯｸM" panose="020B0600000000000000" pitchFamily="50" charset="-128"/>
                <a:ea typeface="HGPｺﾞｼｯｸM" panose="020B0600000000000000" pitchFamily="50" charset="-128"/>
              </a:rPr>
              <a:t>）</a:t>
            </a:r>
            <a:endParaRPr kumimoji="1"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10</a:t>
            </a:r>
            <a:r>
              <a:rPr lang="ja-JP" altLang="en-US" sz="1400" dirty="0">
                <a:solidFill>
                  <a:schemeClr val="tx1"/>
                </a:solidFill>
                <a:latin typeface="HGPｺﾞｼｯｸM" panose="020B0600000000000000" pitchFamily="50" charset="-128"/>
                <a:ea typeface="HGPｺﾞｼｯｸM" panose="020B0600000000000000" pitchFamily="50" charset="-128"/>
              </a:rPr>
              <a:t>月以降の受診者数</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勧奨した人数</a:t>
            </a:r>
            <a:endParaRPr kumimoji="1" lang="en-US" altLang="ja-JP" sz="1400" dirty="0">
              <a:solidFill>
                <a:schemeClr val="tx1"/>
              </a:solidFill>
              <a:latin typeface="HGPｺﾞｼｯｸM" panose="020B0600000000000000" pitchFamily="50" charset="-128"/>
              <a:ea typeface="HGPｺﾞｼｯｸM" panose="020B0600000000000000" pitchFamily="50" charset="-128"/>
            </a:endParaRPr>
          </a:p>
          <a:p>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kumimoji="1" lang="ja-JP" altLang="en-US" sz="1400" dirty="0">
                <a:solidFill>
                  <a:srgbClr val="FF0000"/>
                </a:solidFill>
                <a:latin typeface="HGPｺﾞｼｯｸM" panose="020B0600000000000000" pitchFamily="50" charset="-128"/>
                <a:ea typeface="HGPｺﾞｼｯｸM" panose="020B0600000000000000" pitchFamily="50" charset="-128"/>
              </a:rPr>
              <a:t>対照群については介入群と時期をそろえた受診率を算出する</a:t>
            </a:r>
            <a:endParaRPr kumimoji="1" lang="en-US" altLang="ja-JP" sz="1400" dirty="0">
              <a:solidFill>
                <a:srgbClr val="FF0000"/>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10</a:t>
            </a:r>
            <a:r>
              <a:rPr lang="ja-JP" altLang="en-US" sz="1400" dirty="0">
                <a:solidFill>
                  <a:schemeClr val="tx1"/>
                </a:solidFill>
                <a:latin typeface="HGPｺﾞｼｯｸM" panose="020B0600000000000000" pitchFamily="50" charset="-128"/>
                <a:ea typeface="HGPｺﾞｼｯｸM" panose="020B0600000000000000" pitchFamily="50" charset="-128"/>
              </a:rPr>
              <a:t>月以降の受診者数</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（年度初め時点での対象者数 － </a:t>
            </a:r>
            <a:r>
              <a:rPr lang="en-US" altLang="ja-JP" sz="1400" dirty="0">
                <a:solidFill>
                  <a:schemeClr val="tx1"/>
                </a:solidFill>
                <a:latin typeface="HGPｺﾞｼｯｸM" panose="020B0600000000000000" pitchFamily="50" charset="-128"/>
                <a:ea typeface="HGPｺﾞｼｯｸM" panose="020B0600000000000000" pitchFamily="50" charset="-128"/>
              </a:rPr>
              <a:t>4</a:t>
            </a:r>
            <a:r>
              <a:rPr lang="ja-JP" altLang="en-US" sz="1400" dirty="0">
                <a:solidFill>
                  <a:schemeClr val="tx1"/>
                </a:solidFill>
                <a:latin typeface="HGPｺﾞｼｯｸM" panose="020B0600000000000000" pitchFamily="50" charset="-128"/>
                <a:ea typeface="HGPｺﾞｼｯｸM" panose="020B0600000000000000" pitchFamily="50" charset="-128"/>
              </a:rPr>
              <a:t>～</a:t>
            </a:r>
            <a:r>
              <a:rPr lang="en-US" altLang="ja-JP" sz="1400" dirty="0">
                <a:solidFill>
                  <a:schemeClr val="tx1"/>
                </a:solidFill>
                <a:latin typeface="HGPｺﾞｼｯｸM" panose="020B0600000000000000" pitchFamily="50" charset="-128"/>
                <a:ea typeface="HGPｺﾞｼｯｸM" panose="020B0600000000000000" pitchFamily="50" charset="-128"/>
              </a:rPr>
              <a:t>9</a:t>
            </a:r>
            <a:r>
              <a:rPr lang="ja-JP" altLang="en-US" sz="1400" dirty="0">
                <a:solidFill>
                  <a:schemeClr val="tx1"/>
                </a:solidFill>
                <a:latin typeface="HGPｺﾞｼｯｸM" panose="020B0600000000000000" pitchFamily="50" charset="-128"/>
                <a:ea typeface="HGPｺﾞｼｯｸM" panose="020B0600000000000000" pitchFamily="50" charset="-128"/>
              </a:rPr>
              <a:t>月の受診者数）</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（小数点第</a:t>
            </a:r>
            <a:r>
              <a:rPr lang="en-US" altLang="ja-JP" sz="1400" dirty="0">
                <a:solidFill>
                  <a:schemeClr val="tx1"/>
                </a:solidFill>
                <a:latin typeface="HGPｺﾞｼｯｸM" panose="020B0600000000000000" pitchFamily="50" charset="-128"/>
                <a:ea typeface="HGPｺﾞｼｯｸM" panose="020B0600000000000000" pitchFamily="50" charset="-128"/>
              </a:rPr>
              <a:t>3</a:t>
            </a:r>
            <a:r>
              <a:rPr lang="ja-JP" altLang="en-US" sz="1400" dirty="0">
                <a:solidFill>
                  <a:schemeClr val="tx1"/>
                </a:solidFill>
                <a:latin typeface="HGPｺﾞｼｯｸM" panose="020B0600000000000000" pitchFamily="50" charset="-128"/>
                <a:ea typeface="HGPｺﾞｼｯｸM" panose="020B0600000000000000" pitchFamily="50" charset="-128"/>
              </a:rPr>
              <a:t>位以下四捨五入）</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2" name="四角形吹き出し 21"/>
          <p:cNvSpPr/>
          <p:nvPr/>
        </p:nvSpPr>
        <p:spPr>
          <a:xfrm>
            <a:off x="9782392" y="3003541"/>
            <a:ext cx="5446792" cy="1376548"/>
          </a:xfrm>
          <a:prstGeom prst="wedgeRectCallout">
            <a:avLst>
              <a:gd name="adj1" fmla="val -59419"/>
              <a:gd name="adj2" fmla="val -173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kumimoji="1" lang="ja-JP" altLang="en-US" sz="1400" dirty="0">
                <a:solidFill>
                  <a:schemeClr val="tx1"/>
                </a:solidFill>
                <a:latin typeface="HGPｺﾞｼｯｸM" panose="020B0600000000000000" pitchFamily="50" charset="-128"/>
                <a:ea typeface="HGPｺﾞｼｯｸM" panose="020B0600000000000000" pitchFamily="50" charset="-128"/>
              </a:rPr>
              <a:t>目的</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p>
          <a:p>
            <a:r>
              <a:rPr lang="ja-JP" altLang="en-US" sz="1400" dirty="0">
                <a:solidFill>
                  <a:schemeClr val="tx1"/>
                </a:solidFill>
                <a:latin typeface="HGPｺﾞｼｯｸM" panose="020B0600000000000000" pitchFamily="50" charset="-128"/>
                <a:ea typeface="HGPｺﾞｼｯｸM" panose="020B0600000000000000" pitchFamily="50" charset="-128"/>
              </a:rPr>
              <a:t>　リコールによる介入が、リコール対象年齢全体の受診率に与える影響を評価する。</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計算方法</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　</a:t>
            </a:r>
            <a:endParaRPr kumimoji="1"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リコール対象年齢の年間受診者数</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リコール対象年齢の全対象者数</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（小数点第</a:t>
            </a:r>
            <a:r>
              <a:rPr lang="en-US" altLang="ja-JP" sz="1400" dirty="0">
                <a:solidFill>
                  <a:schemeClr val="tx1"/>
                </a:solidFill>
                <a:latin typeface="HGPｺﾞｼｯｸM" panose="020B0600000000000000" pitchFamily="50" charset="-128"/>
                <a:ea typeface="HGPｺﾞｼｯｸM" panose="020B0600000000000000" pitchFamily="50" charset="-128"/>
              </a:rPr>
              <a:t>2</a:t>
            </a:r>
            <a:r>
              <a:rPr lang="ja-JP" altLang="en-US" sz="1400" dirty="0">
                <a:solidFill>
                  <a:schemeClr val="tx1"/>
                </a:solidFill>
                <a:latin typeface="HGPｺﾞｼｯｸM" panose="020B0600000000000000" pitchFamily="50" charset="-128"/>
                <a:ea typeface="HGPｺﾞｼｯｸM" panose="020B0600000000000000" pitchFamily="50" charset="-128"/>
              </a:rPr>
              <a:t>位以下四捨五入）</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3" name="四角形吹き出し 22"/>
          <p:cNvSpPr/>
          <p:nvPr/>
        </p:nvSpPr>
        <p:spPr>
          <a:xfrm>
            <a:off x="9782392" y="5075556"/>
            <a:ext cx="5446792" cy="1620484"/>
          </a:xfrm>
          <a:prstGeom prst="wedgeRectCallout">
            <a:avLst>
              <a:gd name="adj1" fmla="val -59614"/>
              <a:gd name="adj2" fmla="val -181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HGPｺﾞｼｯｸM" panose="020B0600000000000000" pitchFamily="50" charset="-128"/>
                <a:ea typeface="HGPｺﾞｼｯｸM" panose="020B0600000000000000" pitchFamily="50" charset="-128"/>
              </a:rPr>
              <a:t>【</a:t>
            </a:r>
            <a:r>
              <a:rPr kumimoji="1" lang="ja-JP" altLang="en-US" sz="1400" dirty="0">
                <a:solidFill>
                  <a:schemeClr val="tx1"/>
                </a:solidFill>
                <a:latin typeface="HGPｺﾞｼｯｸM" panose="020B0600000000000000" pitchFamily="50" charset="-128"/>
                <a:ea typeface="HGPｺﾞｼｯｸM" panose="020B0600000000000000" pitchFamily="50" charset="-128"/>
              </a:rPr>
              <a:t>目的</a:t>
            </a:r>
            <a:r>
              <a:rPr kumimoji="1" lang="en-US" altLang="ja-JP" sz="1400" dirty="0">
                <a:solidFill>
                  <a:schemeClr val="tx1"/>
                </a:solidFill>
                <a:latin typeface="HGPｺﾞｼｯｸM" panose="020B0600000000000000" pitchFamily="50" charset="-128"/>
                <a:ea typeface="HGPｺﾞｼｯｸM" panose="020B0600000000000000" pitchFamily="50" charset="-128"/>
              </a:rPr>
              <a:t>】</a:t>
            </a:r>
          </a:p>
          <a:p>
            <a:r>
              <a:rPr lang="ja-JP" altLang="en-US" sz="1400" dirty="0">
                <a:solidFill>
                  <a:schemeClr val="tx1"/>
                </a:solidFill>
                <a:latin typeface="HGPｺﾞｼｯｸM" panose="020B0600000000000000" pitchFamily="50" charset="-128"/>
                <a:ea typeface="HGPｺﾞｼｯｸM" panose="020B0600000000000000" pitchFamily="50" charset="-128"/>
              </a:rPr>
              <a:t>　リコールによる、初診者の掘り起こし効果を評価する</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計算方法</a:t>
            </a: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chemeClr val="tx1"/>
                </a:solidFill>
                <a:latin typeface="HGPｺﾞｼｯｸM" panose="020B0600000000000000" pitchFamily="50" charset="-128"/>
                <a:ea typeface="HGPｺﾞｼｯｸM" panose="020B0600000000000000" pitchFamily="50" charset="-128"/>
              </a:rPr>
              <a:t>10</a:t>
            </a:r>
            <a:r>
              <a:rPr lang="ja-JP" altLang="en-US" sz="1400" dirty="0">
                <a:solidFill>
                  <a:schemeClr val="tx1"/>
                </a:solidFill>
                <a:latin typeface="HGPｺﾞｼｯｸM" panose="020B0600000000000000" pitchFamily="50" charset="-128"/>
                <a:ea typeface="HGPｺﾞｼｯｸM" panose="020B0600000000000000" pitchFamily="50" charset="-128"/>
              </a:rPr>
              <a:t>月にリコールを実施した場合）</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400" dirty="0">
                <a:solidFill>
                  <a:schemeClr val="tx1"/>
                </a:solidFill>
                <a:latin typeface="HGPｺﾞｼｯｸM" panose="020B0600000000000000" pitchFamily="50" charset="-128"/>
                <a:ea typeface="HGPｺﾞｼｯｸM" panose="020B0600000000000000" pitchFamily="50" charset="-128"/>
              </a:rPr>
              <a:t>　　</a:t>
            </a:r>
            <a:r>
              <a:rPr kumimoji="1" lang="en-US" altLang="ja-JP" sz="1400" dirty="0">
                <a:solidFill>
                  <a:schemeClr val="tx1"/>
                </a:solidFill>
                <a:latin typeface="HGPｺﾞｼｯｸM" panose="020B0600000000000000" pitchFamily="50" charset="-128"/>
                <a:ea typeface="HGPｺﾞｼｯｸM" panose="020B0600000000000000" pitchFamily="50" charset="-128"/>
              </a:rPr>
              <a:t>10</a:t>
            </a:r>
            <a:r>
              <a:rPr kumimoji="1" lang="ja-JP" altLang="en-US" sz="1400" dirty="0">
                <a:solidFill>
                  <a:schemeClr val="tx1"/>
                </a:solidFill>
                <a:latin typeface="HGPｺﾞｼｯｸM" panose="020B0600000000000000" pitchFamily="50" charset="-128"/>
                <a:ea typeface="HGPｺﾞｼｯｸM" panose="020B0600000000000000" pitchFamily="50" charset="-128"/>
              </a:rPr>
              <a:t>月以降の受診者数のうち、初診者数を計上する</a:t>
            </a:r>
            <a:endParaRPr kumimoji="1"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　</a:t>
            </a:r>
            <a:r>
              <a:rPr lang="en-US" altLang="ja-JP" sz="1400" dirty="0">
                <a:solidFill>
                  <a:srgbClr val="FF0000"/>
                </a:solidFill>
                <a:latin typeface="HGPｺﾞｼｯｸM" panose="020B0600000000000000" pitchFamily="50" charset="-128"/>
                <a:ea typeface="HGPｺﾞｼｯｸM" panose="020B0600000000000000" pitchFamily="50" charset="-128"/>
              </a:rPr>
              <a:t>※</a:t>
            </a:r>
            <a:r>
              <a:rPr lang="ja-JP" altLang="en-US" sz="1400" dirty="0">
                <a:solidFill>
                  <a:srgbClr val="FF0000"/>
                </a:solidFill>
                <a:latin typeface="HGPｺﾞｼｯｸM" panose="020B0600000000000000" pitchFamily="50" charset="-128"/>
                <a:ea typeface="HGPｺﾞｼｯｸM" panose="020B0600000000000000" pitchFamily="50" charset="-128"/>
              </a:rPr>
              <a:t>　可能であれば、</a:t>
            </a:r>
            <a:r>
              <a:rPr lang="en-US" altLang="ja-JP" sz="1400" dirty="0">
                <a:solidFill>
                  <a:srgbClr val="FF0000"/>
                </a:solidFill>
                <a:latin typeface="HGPｺﾞｼｯｸM" panose="020B0600000000000000" pitchFamily="50" charset="-128"/>
                <a:ea typeface="HGPｺﾞｼｯｸM" panose="020B0600000000000000" pitchFamily="50" charset="-128"/>
              </a:rPr>
              <a:t>10</a:t>
            </a:r>
            <a:r>
              <a:rPr lang="ja-JP" altLang="en-US" sz="1400" dirty="0">
                <a:solidFill>
                  <a:srgbClr val="FF0000"/>
                </a:solidFill>
                <a:latin typeface="HGPｺﾞｼｯｸM" panose="020B0600000000000000" pitchFamily="50" charset="-128"/>
                <a:ea typeface="HGPｺﾞｼｯｸM" panose="020B0600000000000000" pitchFamily="50" charset="-128"/>
              </a:rPr>
              <a:t>月以降の受診者における再診者数も計上し、</a:t>
            </a:r>
            <a:endParaRPr lang="en-US" altLang="ja-JP" sz="1400" dirty="0">
              <a:solidFill>
                <a:srgbClr val="FF0000"/>
              </a:solidFill>
              <a:latin typeface="HGPｺﾞｼｯｸM" panose="020B0600000000000000" pitchFamily="50" charset="-128"/>
              <a:ea typeface="HGPｺﾞｼｯｸM" panose="020B0600000000000000" pitchFamily="50" charset="-128"/>
            </a:endParaRPr>
          </a:p>
          <a:p>
            <a:r>
              <a:rPr kumimoji="1" lang="ja-JP" altLang="en-US" sz="1400" dirty="0">
                <a:solidFill>
                  <a:srgbClr val="FF0000"/>
                </a:solidFill>
                <a:latin typeface="HGPｺﾞｼｯｸM" panose="020B0600000000000000" pitchFamily="50" charset="-128"/>
                <a:ea typeface="HGPｺﾞｼｯｸM" panose="020B0600000000000000" pitchFamily="50" charset="-128"/>
              </a:rPr>
              <a:t>　　　</a:t>
            </a:r>
            <a:r>
              <a:rPr lang="ja-JP" altLang="en-US" sz="1400" dirty="0">
                <a:solidFill>
                  <a:srgbClr val="FF0000"/>
                </a:solidFill>
                <a:latin typeface="HGPｺﾞｼｯｸM" panose="020B0600000000000000" pitchFamily="50" charset="-128"/>
                <a:ea typeface="HGPｺﾞｼｯｸM" panose="020B0600000000000000" pitchFamily="50" charset="-128"/>
              </a:rPr>
              <a:t> 初診者数　</a:t>
            </a:r>
            <a:r>
              <a:rPr lang="en-US" altLang="ja-JP" sz="1400" dirty="0">
                <a:solidFill>
                  <a:srgbClr val="FF0000"/>
                </a:solidFill>
                <a:latin typeface="HGPｺﾞｼｯｸM" panose="020B0600000000000000" pitchFamily="50" charset="-128"/>
                <a:ea typeface="HGPｺﾞｼｯｸM" panose="020B0600000000000000" pitchFamily="50" charset="-128"/>
              </a:rPr>
              <a:t>÷</a:t>
            </a:r>
            <a:r>
              <a:rPr lang="ja-JP" altLang="en-US" sz="1400" dirty="0">
                <a:solidFill>
                  <a:srgbClr val="FF0000"/>
                </a:solidFill>
                <a:latin typeface="HGPｺﾞｼｯｸM" panose="020B0600000000000000" pitchFamily="50" charset="-128"/>
                <a:ea typeface="HGPｺﾞｼｯｸM" panose="020B0600000000000000" pitchFamily="50" charset="-128"/>
              </a:rPr>
              <a:t>　（初診者数＋再診者数）　で初診割合を算出。</a:t>
            </a:r>
            <a:endParaRPr lang="en-US" altLang="ja-JP" sz="1400" dirty="0">
              <a:solidFill>
                <a:srgbClr val="FF0000"/>
              </a:solidFill>
              <a:latin typeface="HGPｺﾞｼｯｸM" panose="020B0600000000000000" pitchFamily="50" charset="-128"/>
              <a:ea typeface="HGPｺﾞｼｯｸM" panose="020B0600000000000000" pitchFamily="50" charset="-128"/>
            </a:endParaRPr>
          </a:p>
          <a:p>
            <a:r>
              <a:rPr kumimoji="1" lang="ja-JP" altLang="en-US" sz="1400" dirty="0">
                <a:solidFill>
                  <a:srgbClr val="FF0000"/>
                </a:solidFill>
                <a:latin typeface="HGPｺﾞｼｯｸM" panose="020B0600000000000000" pitchFamily="50" charset="-128"/>
                <a:ea typeface="HGPｺﾞｼｯｸM" panose="020B0600000000000000" pitchFamily="50" charset="-128"/>
              </a:rPr>
              <a:t>　　　</a:t>
            </a:r>
            <a:r>
              <a:rPr lang="ja-JP" altLang="en-US" sz="1400" dirty="0">
                <a:solidFill>
                  <a:schemeClr val="tx1"/>
                </a:solidFill>
                <a:latin typeface="HGPｺﾞｼｯｸM" panose="020B0600000000000000" pitchFamily="50" charset="-128"/>
                <a:ea typeface="HGPｺﾞｼｯｸM" panose="020B0600000000000000" pitchFamily="50" charset="-128"/>
              </a:rPr>
              <a:t>（小数点第</a:t>
            </a:r>
            <a:r>
              <a:rPr lang="en-US" altLang="ja-JP" sz="1400" dirty="0">
                <a:solidFill>
                  <a:schemeClr val="tx1"/>
                </a:solidFill>
                <a:latin typeface="HGPｺﾞｼｯｸM" panose="020B0600000000000000" pitchFamily="50" charset="-128"/>
                <a:ea typeface="HGPｺﾞｼｯｸM" panose="020B0600000000000000" pitchFamily="50" charset="-128"/>
              </a:rPr>
              <a:t>3</a:t>
            </a:r>
            <a:r>
              <a:rPr lang="ja-JP" altLang="en-US" sz="1400" dirty="0">
                <a:solidFill>
                  <a:schemeClr val="tx1"/>
                </a:solidFill>
                <a:latin typeface="HGPｺﾞｼｯｸM" panose="020B0600000000000000" pitchFamily="50" charset="-128"/>
                <a:ea typeface="HGPｺﾞｼｯｸM" panose="020B0600000000000000" pitchFamily="50" charset="-128"/>
              </a:rPr>
              <a:t>位以下四捨五入）</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4" name="コンテンツ プレースホルダー 5"/>
          <p:cNvSpPr txBox="1">
            <a:spLocks/>
          </p:cNvSpPr>
          <p:nvPr/>
        </p:nvSpPr>
        <p:spPr>
          <a:xfrm>
            <a:off x="3657599" y="332760"/>
            <a:ext cx="4820095" cy="483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lang="ja-JP" altLang="en-US" sz="1000" dirty="0">
                <a:solidFill>
                  <a:schemeClr val="tx1"/>
                </a:solidFill>
                <a:latin typeface="Meiryo UI" panose="020B0604030504040204" pitchFamily="50" charset="-128"/>
                <a:ea typeface="Meiryo UI" panose="020B0604030504040204" pitchFamily="50" charset="-128"/>
              </a:rPr>
              <a:t>＊有意差検定を行ってみたい場合や図を作成したい場合は、研究班ウェブサイト「より詳しく受診率向上事業の評価を行いたい方へ」でご提供している計算用エクセルファイルをご活用ください。（</a:t>
            </a:r>
            <a:r>
              <a:rPr lang="en-US" altLang="ja-JP" sz="1000" dirty="0">
                <a:solidFill>
                  <a:schemeClr val="tx1"/>
                </a:solidFill>
                <a:latin typeface="Meiryo UI" panose="020B0604030504040204" pitchFamily="50" charset="-128"/>
                <a:ea typeface="Meiryo UI" panose="020B0604030504040204" pitchFamily="50" charset="-128"/>
              </a:rPr>
              <a:t>http://prev.ncc.go.jp</a:t>
            </a:r>
            <a:r>
              <a:rPr lang="ja-JP" altLang="en-US" sz="1000" dirty="0">
                <a:solidFill>
                  <a:schemeClr val="tx1"/>
                </a:solidFill>
                <a:latin typeface="Meiryo UI" panose="020B0604030504040204" pitchFamily="50" charset="-128"/>
                <a:ea typeface="Meiryo UI" panose="020B0604030504040204" pitchFamily="50" charset="-128"/>
              </a:rPr>
              <a:t>）</a:t>
            </a:r>
          </a:p>
        </p:txBody>
      </p:sp>
      <p:sp>
        <p:nvSpPr>
          <p:cNvPr id="25" name="円/楕円 24"/>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8458828" y="6391656"/>
            <a:ext cx="480060" cy="237744"/>
          </a:xfrm>
        </p:spPr>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13</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5" name="四角形吹き出し 14"/>
          <p:cNvSpPr/>
          <p:nvPr/>
        </p:nvSpPr>
        <p:spPr>
          <a:xfrm>
            <a:off x="-2250836" y="1048786"/>
            <a:ext cx="2088232" cy="2508330"/>
          </a:xfrm>
          <a:prstGeom prst="wedgeRectCallout">
            <a:avLst>
              <a:gd name="adj1" fmla="val 77625"/>
              <a:gd name="adj2" fmla="val -1404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chemeClr val="tx1"/>
                </a:solidFill>
                <a:latin typeface="HGPｺﾞｼｯｸM" panose="020B0600000000000000" pitchFamily="50" charset="-128"/>
                <a:ea typeface="HGPｺﾞｼｯｸM" panose="020B0600000000000000" pitchFamily="50" charset="-128"/>
              </a:rPr>
              <a:t>2021</a:t>
            </a:r>
            <a:r>
              <a:rPr lang="ja-JP" altLang="en-US" sz="1400" dirty="0">
                <a:solidFill>
                  <a:schemeClr val="tx1"/>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・前年度も同じ資材（国立がん研究センター希望の虹プロジェクト提供の資材）を使用されている場合は、他の年齢などを比較対照群としてください。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6" name="コンテンツ プレースホルダー 5"/>
          <p:cNvSpPr txBox="1">
            <a:spLocks/>
          </p:cNvSpPr>
          <p:nvPr/>
        </p:nvSpPr>
        <p:spPr>
          <a:xfrm>
            <a:off x="2863378" y="939340"/>
            <a:ext cx="5472608"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rgbClr val="FF0000"/>
                </a:solidFill>
                <a:highlight>
                  <a:srgbClr val="FFFF00"/>
                </a:highlight>
                <a:latin typeface="Meiryo UI" panose="020B0604030504040204" pitchFamily="50" charset="-128"/>
                <a:ea typeface="Meiryo UI" panose="020B0604030504040204" pitchFamily="50" charset="-128"/>
              </a:rPr>
              <a:t>比較対象の集計対象時期は、その年度のリコール時期ではなく介入群と同じ時期を記載してください</a:t>
            </a:r>
          </a:p>
        </p:txBody>
      </p:sp>
      <p:sp>
        <p:nvSpPr>
          <p:cNvPr id="26" name="コンテンツ プレースホルダー 5"/>
          <p:cNvSpPr txBox="1">
            <a:spLocks/>
          </p:cNvSpPr>
          <p:nvPr/>
        </p:nvSpPr>
        <p:spPr>
          <a:xfrm>
            <a:off x="3549178" y="2805262"/>
            <a:ext cx="4820095"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lang="ja-JP" altLang="en-US" sz="1000" dirty="0">
                <a:solidFill>
                  <a:srgbClr val="FF0000"/>
                </a:solidFill>
                <a:latin typeface="Meiryo UI" panose="020B0604030504040204" pitchFamily="50" charset="-128"/>
                <a:ea typeface="Meiryo UI" panose="020B0604030504040204" pitchFamily="50" charset="-128"/>
              </a:rPr>
              <a:t>＊リコールを行っていない場合は、上記と同様の値でかまいません</a:t>
            </a:r>
          </a:p>
        </p:txBody>
      </p:sp>
      <p:sp>
        <p:nvSpPr>
          <p:cNvPr id="28" name="コンテンツ プレースホルダー 5"/>
          <p:cNvSpPr txBox="1">
            <a:spLocks/>
          </p:cNvSpPr>
          <p:nvPr/>
        </p:nvSpPr>
        <p:spPr>
          <a:xfrm>
            <a:off x="4336578" y="5056679"/>
            <a:ext cx="4820095"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lang="ja-JP" altLang="en-US" sz="1000" dirty="0">
                <a:solidFill>
                  <a:srgbClr val="FF0000"/>
                </a:solidFill>
                <a:latin typeface="Meiryo UI" panose="020B0604030504040204" pitchFamily="50" charset="-128"/>
                <a:ea typeface="Meiryo UI" panose="020B0604030504040204" pitchFamily="50" charset="-128"/>
              </a:rPr>
              <a:t>＊リコールを行っていない場合は、年間の合計をお書きください</a:t>
            </a:r>
          </a:p>
        </p:txBody>
      </p:sp>
      <p:cxnSp>
        <p:nvCxnSpPr>
          <p:cNvPr id="3" name="直線矢印コネクタ 2">
            <a:extLst>
              <a:ext uri="{FF2B5EF4-FFF2-40B4-BE49-F238E27FC236}">
                <a16:creationId xmlns:a16="http://schemas.microsoft.com/office/drawing/2014/main" id="{77DF348B-49A6-C520-5A59-0229C3CA2C91}"/>
              </a:ext>
            </a:extLst>
          </p:cNvPr>
          <p:cNvCxnSpPr>
            <a:cxnSpLocks/>
          </p:cNvCxnSpPr>
          <p:nvPr/>
        </p:nvCxnSpPr>
        <p:spPr>
          <a:xfrm flipH="1">
            <a:off x="3549178" y="1136342"/>
            <a:ext cx="268220" cy="665825"/>
          </a:xfrm>
          <a:prstGeom prst="straightConnector1">
            <a:avLst/>
          </a:prstGeom>
          <a:ln w="28575">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42211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4</a:t>
            </a:r>
            <a:r>
              <a:rPr lang="ja-JP" altLang="en-US" dirty="0"/>
              <a:t>　検証②　感想</a:t>
            </a:r>
            <a:endParaRPr kumimoji="1" lang="ja-JP" dirty="0"/>
          </a:p>
        </p:txBody>
      </p:sp>
      <p:sp>
        <p:nvSpPr>
          <p:cNvPr id="6" name="コンテンツ プレースホルダー 5"/>
          <p:cNvSpPr>
            <a:spLocks noGrp="1"/>
          </p:cNvSpPr>
          <p:nvPr>
            <p:ph idx="1"/>
          </p:nvPr>
        </p:nvSpPr>
        <p:spPr>
          <a:xfrm>
            <a:off x="362391" y="871732"/>
            <a:ext cx="7132320" cy="519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 indent="0">
              <a:buNone/>
            </a:pPr>
            <a:r>
              <a:rPr lang="ja-JP" altLang="en-US" sz="2200" dirty="0">
                <a:solidFill>
                  <a:schemeClr val="tx1"/>
                </a:solidFill>
                <a:latin typeface="Meiryo UI" panose="020B0604030504040204" pitchFamily="50" charset="-128"/>
                <a:ea typeface="Meiryo UI" panose="020B0604030504040204" pitchFamily="50" charset="-128"/>
              </a:rPr>
              <a:t>＜工夫した点・よかった点＞</a:t>
            </a:r>
            <a:endParaRPr lang="en-US" altLang="ja-JP" sz="22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53777" y="1391296"/>
            <a:ext cx="8136904" cy="20570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chemeClr val="tx1"/>
                </a:solidFill>
                <a:latin typeface="Meiryo UI" panose="020B0604030504040204" pitchFamily="50" charset="-128"/>
                <a:ea typeface="Meiryo UI" panose="020B0604030504040204" pitchFamily="50" charset="-128"/>
              </a:rPr>
              <a:t>工夫した点</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 リコール後、電話での申し込み対応に備え、担当者の数を増やした。</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よかった点</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 リコールの結果、リコール後の受診率が向上し、年間の受診者も増加した。</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 リコール後の受診者の中の初診者数が増えており、初診者の掘り起しにつながった。</a:t>
            </a:r>
            <a:endParaRPr lang="en-US" altLang="ja-JP" sz="1600" b="1"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・大腸がん検診を申し込むついでに、他のがん検診も申し込む人がおり、他のがん検診への波及効果もあった。</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endParaRPr lang="en-US" altLang="ja-JP" sz="2000" dirty="0">
              <a:solidFill>
                <a:schemeClr val="tx1"/>
              </a:solidFill>
              <a:latin typeface="Meiryo UI" panose="020B0604030504040204" pitchFamily="50" charset="-128"/>
              <a:ea typeface="Meiryo UI" panose="020B0604030504040204" pitchFamily="50" charset="-128"/>
            </a:endParaRPr>
          </a:p>
          <a:p>
            <a:pPr lvl="0"/>
            <a:endParaRPr lang="ja-JP" altLang="en-US" sz="2000" dirty="0">
              <a:solidFill>
                <a:prstClr val="black"/>
              </a:solidFill>
              <a:latin typeface="Meiryo UI" panose="020B0604030504040204" pitchFamily="50" charset="-128"/>
              <a:ea typeface="Meiryo UI" panose="020B0604030504040204" pitchFamily="50" charset="-128"/>
            </a:endParaRPr>
          </a:p>
          <a:p>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53777" y="4072773"/>
            <a:ext cx="8136904" cy="19089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chemeClr val="tx1"/>
                </a:solidFill>
                <a:latin typeface="Meiryo UI" panose="020B0604030504040204" pitchFamily="50" charset="-128"/>
                <a:ea typeface="Meiryo UI" panose="020B0604030504040204" pitchFamily="50" charset="-128"/>
              </a:rPr>
              <a:t>・ 名簿の整理など準備に時間がかかったので、</a:t>
            </a:r>
            <a:r>
              <a:rPr lang="en-US" altLang="ja-JP" sz="1600" dirty="0">
                <a:solidFill>
                  <a:schemeClr val="tx1"/>
                </a:solidFill>
                <a:latin typeface="Meiryo UI" panose="020B0604030504040204" pitchFamily="50" charset="-128"/>
                <a:ea typeface="Meiryo UI" panose="020B0604030504040204" pitchFamily="50" charset="-128"/>
              </a:rPr>
              <a:t>10</a:t>
            </a:r>
            <a:r>
              <a:rPr lang="ja-JP" altLang="en-US" sz="1600" dirty="0">
                <a:solidFill>
                  <a:schemeClr val="tx1"/>
                </a:solidFill>
                <a:latin typeface="Meiryo UI" panose="020B0604030504040204" pitchFamily="50" charset="-128"/>
                <a:ea typeface="Meiryo UI" panose="020B0604030504040204" pitchFamily="50" charset="-128"/>
              </a:rPr>
              <a:t>月にリコールを実施するためには</a:t>
            </a:r>
            <a:r>
              <a:rPr lang="en-US" altLang="ja-JP" sz="1600" dirty="0">
                <a:solidFill>
                  <a:schemeClr val="tx1"/>
                </a:solidFill>
                <a:latin typeface="Meiryo UI" panose="020B0604030504040204" pitchFamily="50" charset="-128"/>
                <a:ea typeface="Meiryo UI" panose="020B0604030504040204" pitchFamily="50" charset="-128"/>
              </a:rPr>
              <a:t>8</a:t>
            </a:r>
            <a:r>
              <a:rPr lang="ja-JP" altLang="en-US" sz="1600" dirty="0">
                <a:solidFill>
                  <a:schemeClr val="tx1"/>
                </a:solidFill>
                <a:latin typeface="Meiryo UI" panose="020B0604030504040204" pitchFamily="50" charset="-128"/>
                <a:ea typeface="Meiryo UI" panose="020B0604030504040204" pitchFamily="50" charset="-128"/>
              </a:rPr>
              <a:t>月くらいから準備が必要。</a:t>
            </a:r>
            <a:endParaRPr lang="en-US" altLang="ja-JP" sz="1600" b="1"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 リコール後の集団検診の枠が足りず断らなければならないケースが複数あったので、集団検診の枠を多めに用意しておくことが必要。</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9" name="コンテンツ プレースホルダー 5"/>
          <p:cNvSpPr txBox="1">
            <a:spLocks/>
          </p:cNvSpPr>
          <p:nvPr/>
        </p:nvSpPr>
        <p:spPr>
          <a:xfrm>
            <a:off x="370090" y="3610281"/>
            <a:ext cx="7132320" cy="519564"/>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lang="ja-JP" altLang="en-US" sz="2200" dirty="0">
                <a:solidFill>
                  <a:schemeClr val="tx1"/>
                </a:solidFill>
                <a:latin typeface="Meiryo UI" panose="020B0604030504040204" pitchFamily="50" charset="-128"/>
                <a:ea typeface="Meiryo UI" panose="020B0604030504040204" pitchFamily="50" charset="-128"/>
              </a:rPr>
              <a:t>＜気がついた点・反省点＞</a:t>
            </a: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8458822" y="6391656"/>
            <a:ext cx="480060" cy="237744"/>
          </a:xfrm>
        </p:spPr>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14</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312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5</a:t>
            </a:r>
            <a:r>
              <a:rPr lang="ja-JP" altLang="en-US" dirty="0"/>
              <a:t>　検証③　受診率比較結果に関する留意点</a:t>
            </a:r>
            <a:endParaRPr kumimoji="1" lang="ja-JP" dirty="0"/>
          </a:p>
        </p:txBody>
      </p:sp>
      <p:sp>
        <p:nvSpPr>
          <p:cNvPr id="6" name="コンテンツ プレースホルダー 5"/>
          <p:cNvSpPr>
            <a:spLocks noGrp="1"/>
          </p:cNvSpPr>
          <p:nvPr>
            <p:ph idx="1"/>
          </p:nvPr>
        </p:nvSpPr>
        <p:spPr>
          <a:xfrm>
            <a:off x="536559" y="1191042"/>
            <a:ext cx="8328290" cy="519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92075" lvl="0" indent="-92075" defTabSz="914400">
              <a:lnSpc>
                <a:spcPct val="100000"/>
              </a:lnSpc>
              <a:spcBef>
                <a:spcPts val="0"/>
              </a:spcBef>
              <a:buSzTx/>
              <a:buNone/>
            </a:pPr>
            <a:r>
              <a:rPr kumimoji="0" lang="ja-JP" altLang="en-US" sz="1700" dirty="0">
                <a:solidFill>
                  <a:srgbClr val="FF0000"/>
                </a:solidFill>
                <a:latin typeface="Meiryo UI" panose="020B0604030504040204" pitchFamily="50" charset="-128"/>
                <a:ea typeface="Meiryo UI" panose="020B0604030504040204" pitchFamily="50" charset="-128"/>
              </a:rPr>
              <a:t>＊対象の違い（無料クーポン対象者の有無など）、受診勧奨方法の違い、検診提供体制の違いなど、受診率を比較する際に留意すべき点があれば記載してください。</a:t>
            </a:r>
          </a:p>
          <a:p>
            <a:pPr marL="34290" indent="0">
              <a:buNone/>
            </a:pPr>
            <a:endParaRPr lang="en-US" altLang="ja-JP" sz="17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53777" y="1683662"/>
            <a:ext cx="8136904" cy="40494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2022</a:t>
            </a:r>
            <a:r>
              <a:rPr lang="ja-JP" altLang="en-US" sz="1600" dirty="0">
                <a:solidFill>
                  <a:schemeClr val="tx1"/>
                </a:solidFill>
                <a:latin typeface="Meiryo UI" panose="020B0604030504040204" pitchFamily="50" charset="-128"/>
                <a:ea typeface="Meiryo UI" panose="020B0604030504040204" pitchFamily="50" charset="-128"/>
              </a:rPr>
              <a:t>年度は</a:t>
            </a:r>
            <a:r>
              <a:rPr lang="en-US" altLang="ja-JP" sz="1600" dirty="0">
                <a:solidFill>
                  <a:schemeClr val="tx1"/>
                </a:solidFill>
                <a:latin typeface="Meiryo UI" panose="020B0604030504040204" pitchFamily="50" charset="-128"/>
                <a:ea typeface="Meiryo UI" panose="020B0604030504040204" pitchFamily="50" charset="-128"/>
              </a:rPr>
              <a:t>2021</a:t>
            </a:r>
            <a:r>
              <a:rPr lang="ja-JP" altLang="en-US" sz="1600" dirty="0">
                <a:solidFill>
                  <a:schemeClr val="tx1"/>
                </a:solidFill>
                <a:latin typeface="Meiryo UI" panose="020B0604030504040204" pitchFamily="50" charset="-128"/>
                <a:ea typeface="Meiryo UI" panose="020B0604030504040204" pitchFamily="50" charset="-128"/>
              </a:rPr>
              <a:t>年度よりリコール後の集団検診を</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回増やしたので、受診率上昇にはその影響もあるかもしれない。</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r>
              <a:rPr lang="ja-JP" altLang="en-US" sz="1600" dirty="0">
                <a:solidFill>
                  <a:schemeClr val="tx1"/>
                </a:solidFill>
                <a:latin typeface="Meiryo UI" panose="020B0604030504040204" pitchFamily="50" charset="-128"/>
                <a:ea typeface="Meiryo UI" panose="020B0604030504040204" pitchFamily="50" charset="-128"/>
              </a:rPr>
              <a:t>・受診希望日が満員だったため、</a:t>
            </a:r>
            <a:r>
              <a:rPr lang="en-US" altLang="ja-JP" sz="1600" dirty="0">
                <a:solidFill>
                  <a:schemeClr val="tx1"/>
                </a:solidFill>
                <a:latin typeface="Meiryo UI" panose="020B0604030504040204" pitchFamily="50" charset="-128"/>
                <a:ea typeface="Meiryo UI" panose="020B0604030504040204" pitchFamily="50" charset="-128"/>
              </a:rPr>
              <a:t>2022</a:t>
            </a:r>
            <a:r>
              <a:rPr lang="ja-JP" altLang="en-US" sz="1600" dirty="0">
                <a:solidFill>
                  <a:schemeClr val="tx1"/>
                </a:solidFill>
                <a:latin typeface="Meiryo UI" panose="020B0604030504040204" pitchFamily="50" charset="-128"/>
                <a:ea typeface="Meiryo UI" panose="020B0604030504040204" pitchFamily="50" charset="-128"/>
              </a:rPr>
              <a:t>年度は約</a:t>
            </a:r>
            <a:r>
              <a:rPr lang="en-US" altLang="ja-JP" sz="1600" dirty="0">
                <a:solidFill>
                  <a:schemeClr val="tx1"/>
                </a:solidFill>
                <a:latin typeface="Meiryo UI" panose="020B0604030504040204" pitchFamily="50" charset="-128"/>
                <a:ea typeface="Meiryo UI" panose="020B0604030504040204" pitchFamily="50" charset="-128"/>
              </a:rPr>
              <a:t>15</a:t>
            </a:r>
            <a:r>
              <a:rPr lang="ja-JP" altLang="en-US" sz="1600" dirty="0">
                <a:solidFill>
                  <a:schemeClr val="tx1"/>
                </a:solidFill>
                <a:latin typeface="Meiryo UI" panose="020B0604030504040204" pitchFamily="50" charset="-128"/>
                <a:ea typeface="Meiryo UI" panose="020B0604030504040204" pitchFamily="50" charset="-128"/>
              </a:rPr>
              <a:t>件受診をお断りすることになった。</a:t>
            </a:r>
            <a:endParaRPr lang="en-US" altLang="ja-JP" sz="1600" dirty="0">
              <a:solidFill>
                <a:schemeClr val="tx1"/>
              </a:solidFill>
              <a:latin typeface="Meiryo UI" panose="020B0604030504040204" pitchFamily="50" charset="-128"/>
              <a:ea typeface="Meiryo UI" panose="020B0604030504040204" pitchFamily="50" charset="-128"/>
            </a:endParaRPr>
          </a:p>
          <a:p>
            <a:pPr marL="92075" indent="-92075"/>
            <a:endParaRPr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8458822" y="6391656"/>
            <a:ext cx="480060" cy="237744"/>
          </a:xfrm>
        </p:spPr>
        <p:txBody>
          <a:body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t>15</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7817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0</a:t>
            </a:r>
            <a:r>
              <a:rPr lang="ja-JP" altLang="en-US" dirty="0"/>
              <a:t>　対象がん種と利用資材、使用目的</a:t>
            </a:r>
            <a:endParaRPr kumimoji="1" lang="ja-JP" dirty="0"/>
          </a:p>
        </p:txBody>
      </p:sp>
      <p:sp>
        <p:nvSpPr>
          <p:cNvPr id="4" name="四角形吹き出し 3"/>
          <p:cNvSpPr/>
          <p:nvPr/>
        </p:nvSpPr>
        <p:spPr>
          <a:xfrm>
            <a:off x="9348497" y="972224"/>
            <a:ext cx="2088232" cy="1089365"/>
          </a:xfrm>
          <a:prstGeom prst="wedgeRectCallout">
            <a:avLst>
              <a:gd name="adj1" fmla="val -63900"/>
              <a:gd name="adj2" fmla="val 2652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対象のがん種と利用した</a:t>
            </a:r>
            <a:r>
              <a:rPr lang="ja-JP" altLang="en-US" sz="1400" dirty="0">
                <a:solidFill>
                  <a:schemeClr val="tx1"/>
                </a:solidFill>
                <a:latin typeface="HGPｺﾞｼｯｸM" panose="020B0600000000000000" pitchFamily="50" charset="-128"/>
                <a:ea typeface="HGPｺﾞｼｯｸM" panose="020B0600000000000000" pitchFamily="50" charset="-128"/>
              </a:rPr>
              <a:t>国立がん研究センターがん対策研究所提供</a:t>
            </a:r>
            <a:r>
              <a:rPr lang="ja-JP" altLang="en-US" sz="1400" dirty="0">
                <a:solidFill>
                  <a:srgbClr val="624D38"/>
                </a:solidFill>
                <a:latin typeface="HGPｺﾞｼｯｸM" panose="020B0600000000000000" pitchFamily="50" charset="-128"/>
                <a:ea typeface="HGPｺﾞｼｯｸM" panose="020B0600000000000000" pitchFamily="50" charset="-128"/>
              </a:rPr>
              <a:t>の資材を記載</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638841" y="1678597"/>
            <a:ext cx="7132320" cy="7508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32500" lnSpcReduction="20000"/>
          </a:bodyPr>
          <a:lstStyle/>
          <a:p>
            <a:pPr marL="34290" lvl="0" indent="0">
              <a:buNone/>
            </a:pPr>
            <a:r>
              <a:rPr lang="ja-JP" altLang="en-US" sz="2200" dirty="0">
                <a:solidFill>
                  <a:schemeClr val="tx1"/>
                </a:solidFill>
                <a:latin typeface="Meiryo UI" panose="020B0604030504040204" pitchFamily="50" charset="-128"/>
                <a:ea typeface="Meiryo UI" panose="020B0604030504040204" pitchFamily="50" charset="-128"/>
              </a:rPr>
              <a:t>　</a:t>
            </a:r>
            <a:r>
              <a:rPr lang="ja-JP" altLang="en-US" sz="3700" dirty="0">
                <a:solidFill>
                  <a:srgbClr val="624D38"/>
                </a:solidFill>
                <a:latin typeface="Meiryo UI" panose="020B0604030504040204" pitchFamily="50" charset="-128"/>
                <a:ea typeface="Meiryo UI" panose="020B0604030504040204" pitchFamily="50" charset="-128"/>
              </a:rPr>
              <a:t>記載例）大腸がん　リーフレットを　リコールに用いた</a:t>
            </a:r>
            <a:endParaRPr lang="en-US" altLang="ja-JP" sz="3700" dirty="0">
              <a:solidFill>
                <a:srgbClr val="624D38"/>
              </a:solidFill>
              <a:latin typeface="Meiryo UI" panose="020B0604030504040204" pitchFamily="50" charset="-128"/>
              <a:ea typeface="Meiryo UI" panose="020B0604030504040204" pitchFamily="50" charset="-128"/>
            </a:endParaRPr>
          </a:p>
          <a:p>
            <a:pPr marL="34290" lvl="0" indent="0">
              <a:buNone/>
            </a:pPr>
            <a:r>
              <a:rPr lang="ja-JP" altLang="en-US" sz="8000" dirty="0">
                <a:solidFill>
                  <a:srgbClr val="624D38"/>
                </a:solidFill>
                <a:latin typeface="Meiryo UI" panose="020B0604030504040204" pitchFamily="50" charset="-128"/>
                <a:ea typeface="Meiryo UI" panose="020B0604030504040204" pitchFamily="50" charset="-128"/>
              </a:rPr>
              <a:t>　○○がん　○○○○を　○○○○に用いた</a:t>
            </a:r>
            <a:endParaRPr lang="en-US" altLang="ja-JP" sz="8000" dirty="0">
              <a:solidFill>
                <a:srgbClr val="624D38"/>
              </a:solidFill>
              <a:latin typeface="Meiryo UI" panose="020B0604030504040204" pitchFamily="50" charset="-128"/>
              <a:ea typeface="Meiryo UI" panose="020B0604030504040204"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5" name="スライド番号プレースホルダー 4"/>
          <p:cNvSpPr>
            <a:spLocks noGrp="1"/>
          </p:cNvSpPr>
          <p:nvPr>
            <p:ph type="sldNum" sz="quarter" idx="12"/>
          </p:nvPr>
        </p:nvSpPr>
        <p:spPr>
          <a:xfrm>
            <a:off x="8406009" y="6391655"/>
            <a:ext cx="480060" cy="237744"/>
          </a:xfr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2</a:t>
            </a:fld>
            <a:endParaRPr altLang="en-US" sz="1400" dirty="0">
              <a:solidFill>
                <a:srgbClr val="FFFFFF"/>
              </a:solidFill>
              <a:latin typeface="Meiryo UI" panose="020B0604030504040204" pitchFamily="50" charset="-128"/>
              <a:ea typeface="Meiryo UI" panose="020B0604030504040204" pitchFamily="50" charset="-128"/>
            </a:endParaRPr>
          </a:p>
        </p:txBody>
      </p:sp>
      <p:sp>
        <p:nvSpPr>
          <p:cNvPr id="7" name="コンテンツ プレースホルダー 5"/>
          <p:cNvSpPr txBox="1">
            <a:spLocks/>
          </p:cNvSpPr>
          <p:nvPr/>
        </p:nvSpPr>
        <p:spPr>
          <a:xfrm>
            <a:off x="536559" y="1191042"/>
            <a:ext cx="8328290" cy="519564"/>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92075" indent="-92075" defTabSz="914400">
              <a:lnSpc>
                <a:spcPct val="100000"/>
              </a:lnSpc>
              <a:spcBef>
                <a:spcPts val="0"/>
              </a:spcBef>
              <a:buSzTx/>
              <a:buFont typeface="Arial" pitchFamily="34" charset="0"/>
              <a:buNone/>
            </a:pPr>
            <a:r>
              <a:rPr kumimoji="0" altLang="en-US" sz="1700" dirty="0">
                <a:solidFill>
                  <a:srgbClr val="FF0000"/>
                </a:solidFill>
                <a:latin typeface="Meiryo UI" panose="020B0604030504040204" pitchFamily="50" charset="-128"/>
                <a:ea typeface="Meiryo UI" panose="020B0604030504040204" pitchFamily="50" charset="-128"/>
              </a:rPr>
              <a:t>＊複数の資材をご利用いただいた場合は、ファイルを分けるか、</a:t>
            </a:r>
            <a:r>
              <a:rPr kumimoji="0" lang="en-US" altLang="ja-JP" sz="1700" dirty="0">
                <a:solidFill>
                  <a:srgbClr val="FF0000"/>
                </a:solidFill>
                <a:latin typeface="Meiryo UI" panose="020B0604030504040204" pitchFamily="50" charset="-128"/>
                <a:ea typeface="Meiryo UI" panose="020B0604030504040204" pitchFamily="50" charset="-128"/>
              </a:rPr>
              <a:t>p2</a:t>
            </a:r>
            <a:r>
              <a:rPr kumimoji="0" altLang="en-US" sz="1700" dirty="0">
                <a:solidFill>
                  <a:srgbClr val="FF0000"/>
                </a:solidFill>
                <a:latin typeface="Meiryo UI" panose="020B0604030504040204" pitchFamily="50" charset="-128"/>
                <a:ea typeface="Meiryo UI" panose="020B0604030504040204" pitchFamily="50" charset="-128"/>
              </a:rPr>
              <a:t>～</a:t>
            </a:r>
            <a:r>
              <a:rPr kumimoji="0" lang="en-US" altLang="ja-JP" sz="1700" dirty="0">
                <a:solidFill>
                  <a:srgbClr val="FF0000"/>
                </a:solidFill>
                <a:latin typeface="Meiryo UI" panose="020B0604030504040204" pitchFamily="50" charset="-128"/>
                <a:ea typeface="Meiryo UI" panose="020B0604030504040204" pitchFamily="50" charset="-128"/>
              </a:rPr>
              <a:t>p7</a:t>
            </a:r>
            <a:r>
              <a:rPr kumimoji="0" altLang="en-US" sz="1700" dirty="0">
                <a:solidFill>
                  <a:srgbClr val="FF0000"/>
                </a:solidFill>
                <a:latin typeface="Meiryo UI" panose="020B0604030504040204" pitchFamily="50" charset="-128"/>
                <a:ea typeface="Meiryo UI" panose="020B0604030504040204" pitchFamily="50" charset="-128"/>
              </a:rPr>
              <a:t>をコピーするなどして、がん種ごとに分けて報告をお願いします。</a:t>
            </a:r>
          </a:p>
          <a:p>
            <a:pPr marL="34290" indent="0">
              <a:buFont typeface="Arial" pitchFamily="34" charset="0"/>
              <a:buNone/>
            </a:pPr>
            <a:endParaRPr altLang="en-US" sz="1700" dirty="0">
              <a:solidFill>
                <a:srgbClr val="624D38"/>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9363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5830"/>
            <a:ext cx="7132320" cy="804261"/>
          </a:xfrm>
        </p:spPr>
        <p:txBody>
          <a:bodyPr/>
          <a:lstStyle/>
          <a:p>
            <a:r>
              <a:rPr lang="en-US" altLang="ja-JP" dirty="0"/>
              <a:t>1</a:t>
            </a:r>
            <a:r>
              <a:rPr lang="ja-JP" altLang="en-US" dirty="0"/>
              <a:t>　コール実施方法</a:t>
            </a:r>
            <a:endParaRPr kumimoji="1" lang="ja-JP" dirty="0"/>
          </a:p>
        </p:txBody>
      </p:sp>
      <p:sp>
        <p:nvSpPr>
          <p:cNvPr id="4" name="四角形吹き出し 3"/>
          <p:cNvSpPr/>
          <p:nvPr/>
        </p:nvSpPr>
        <p:spPr>
          <a:xfrm>
            <a:off x="9246125" y="4320171"/>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・検診の種類と回数を記載</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553776" y="1005904"/>
            <a:ext cx="3986326" cy="399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＜コール＞</a:t>
            </a:r>
            <a:r>
              <a:rPr lang="en-US" altLang="ja-JP" sz="1800" dirty="0">
                <a:solidFill>
                  <a:schemeClr val="tx1"/>
                </a:solidFill>
                <a:latin typeface="Meiryo UI" panose="020B0604030504040204" pitchFamily="50" charset="-128"/>
                <a:ea typeface="Meiryo UI" panose="020B0604030504040204" pitchFamily="50" charset="-128"/>
              </a:rPr>
              <a:t>1</a:t>
            </a:r>
            <a:r>
              <a:rPr lang="ja-JP" altLang="en-US" sz="1800" dirty="0">
                <a:solidFill>
                  <a:schemeClr val="tx1"/>
                </a:solidFill>
                <a:latin typeface="Meiryo UI" panose="020B0604030504040204" pitchFamily="50" charset="-128"/>
                <a:ea typeface="Meiryo UI" panose="020B0604030504040204" pitchFamily="50" charset="-128"/>
              </a:rPr>
              <a:t>度目の受診勧奨</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23119905"/>
              </p:ext>
            </p:extLst>
          </p:nvPr>
        </p:nvGraphicFramePr>
        <p:xfrm>
          <a:off x="553777" y="1491382"/>
          <a:ext cx="7675818" cy="4120704"/>
        </p:xfrm>
        <a:graphic>
          <a:graphicData uri="http://schemas.openxmlformats.org/drawingml/2006/table">
            <a:tbl>
              <a:tblPr firstRow="1" bandRow="1">
                <a:tableStyleId>{F5AB1C69-6EDB-4FF4-983F-18BD219EF322}</a:tableStyleId>
              </a:tblPr>
              <a:tblGrid>
                <a:gridCol w="1391978">
                  <a:extLst>
                    <a:ext uri="{9D8B030D-6E8A-4147-A177-3AD203B41FA5}">
                      <a16:colId xmlns:a16="http://schemas.microsoft.com/office/drawing/2014/main" val="20000"/>
                    </a:ext>
                  </a:extLst>
                </a:gridCol>
                <a:gridCol w="3019646">
                  <a:extLst>
                    <a:ext uri="{9D8B030D-6E8A-4147-A177-3AD203B41FA5}">
                      <a16:colId xmlns:a16="http://schemas.microsoft.com/office/drawing/2014/main" val="20001"/>
                    </a:ext>
                  </a:extLst>
                </a:gridCol>
                <a:gridCol w="3264194">
                  <a:extLst>
                    <a:ext uri="{9D8B030D-6E8A-4147-A177-3AD203B41FA5}">
                      <a16:colId xmlns:a16="http://schemas.microsoft.com/office/drawing/2014/main" val="20002"/>
                    </a:ext>
                  </a:extLst>
                </a:gridCol>
              </a:tblGrid>
              <a:tr h="422464">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年度（比較対照群）</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年度（資材を使った群）</a:t>
                      </a:r>
                    </a:p>
                  </a:txBody>
                  <a:tcPr/>
                </a:tc>
                <a:extLst>
                  <a:ext uri="{0D108BD9-81ED-4DB2-BD59-A6C34878D82A}">
                    <a16:rowId xmlns:a16="http://schemas.microsoft.com/office/drawing/2014/main" val="10000"/>
                  </a:ext>
                </a:extLst>
              </a:tr>
              <a:tr h="370840">
                <a:tc>
                  <a:txBody>
                    <a:bodyPr/>
                    <a:lstStyle/>
                    <a:p>
                      <a:r>
                        <a:rPr kumimoji="1" lang="ja-JP" altLang="en-US" sz="1600" dirty="0">
                          <a:latin typeface="Meiryo UI" panose="020B0604030504040204" pitchFamily="50" charset="-128"/>
                          <a:ea typeface="Meiryo UI" panose="020B0604030504040204" pitchFamily="50" charset="-128"/>
                        </a:rPr>
                        <a:t>対象</a:t>
                      </a:r>
                    </a:p>
                  </a:txBody>
                  <a:tcPr/>
                </a:tc>
                <a:tc>
                  <a:txBody>
                    <a:bodyPr/>
                    <a:lstStyle/>
                    <a:p>
                      <a:r>
                        <a:rPr kumimoji="1" lang="ja-JP" altLang="en-US" sz="1600" dirty="0">
                          <a:latin typeface="Meiryo UI" panose="020B0604030504040204" pitchFamily="50" charset="-128"/>
                          <a:ea typeface="Meiryo UI" panose="020B0604030504040204" pitchFamily="50" charset="-128"/>
                        </a:rPr>
                        <a:t>・○○歳　男性／女性／男女</a:t>
                      </a:r>
                    </a:p>
                  </a:txBody>
                  <a:tcPr/>
                </a:tc>
                <a:tc>
                  <a:txBody>
                    <a:bodyPr/>
                    <a:lstStyle/>
                    <a:p>
                      <a:r>
                        <a:rPr kumimoji="1" lang="ja-JP" altLang="en-US" sz="1600" dirty="0">
                          <a:latin typeface="Meiryo UI" panose="020B0604030504040204" pitchFamily="50" charset="-128"/>
                          <a:ea typeface="Meiryo UI" panose="020B0604030504040204" pitchFamily="50" charset="-128"/>
                        </a:rPr>
                        <a:t>・○○歳　男性／女性／男女</a:t>
                      </a:r>
                    </a:p>
                  </a:txBody>
                  <a:tcPr/>
                </a:tc>
                <a:extLst>
                  <a:ext uri="{0D108BD9-81ED-4DB2-BD59-A6C34878D82A}">
                    <a16:rowId xmlns:a16="http://schemas.microsoft.com/office/drawing/2014/main" val="10001"/>
                  </a:ext>
                </a:extLst>
              </a:tr>
              <a:tr h="370840">
                <a:tc>
                  <a:txBody>
                    <a:bodyPr/>
                    <a:lstStyle/>
                    <a:p>
                      <a:r>
                        <a:rPr kumimoji="1" lang="ja-JP" altLang="en-US" sz="1600" dirty="0">
                          <a:latin typeface="Meiryo UI" panose="020B0604030504040204" pitchFamily="50" charset="-128"/>
                          <a:ea typeface="Meiryo UI" panose="020B0604030504040204" pitchFamily="50" charset="-128"/>
                        </a:rPr>
                        <a:t>実施時期</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年○○月</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年○○月</a:t>
                      </a:r>
                    </a:p>
                  </a:txBody>
                  <a:tcPr/>
                </a:tc>
                <a:extLst>
                  <a:ext uri="{0D108BD9-81ED-4DB2-BD59-A6C34878D82A}">
                    <a16:rowId xmlns:a16="http://schemas.microsoft.com/office/drawing/2014/main" val="10002"/>
                  </a:ext>
                </a:extLst>
              </a:tr>
              <a:tr h="370840">
                <a:tc>
                  <a:txBody>
                    <a:bodyPr/>
                    <a:lstStyle/>
                    <a:p>
                      <a:r>
                        <a:rPr kumimoji="1" lang="ja-JP" altLang="en-US" sz="1600" dirty="0">
                          <a:latin typeface="Meiryo UI" panose="020B0604030504040204" pitchFamily="50" charset="-128"/>
                          <a:ea typeface="Meiryo UI" panose="020B0604030504040204" pitchFamily="50" charset="-128"/>
                        </a:rPr>
                        <a:t>内容</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提供の資材利用／有・無</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（種類：　　　　　　　　　　　　　）</a:t>
                      </a:r>
                    </a:p>
                  </a:txBody>
                  <a:tcPr/>
                </a:tc>
                <a:tc>
                  <a:txBody>
                    <a:bodyPr/>
                    <a:lstStyle/>
                    <a:p>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r>
                        <a:rPr kumimoji="1" lang="ja-JP" altLang="en-US" sz="1600" dirty="0">
                          <a:latin typeface="Meiryo UI" panose="020B0604030504040204" pitchFamily="50" charset="-128"/>
                          <a:ea typeface="Meiryo UI" panose="020B0604030504040204" pitchFamily="50" charset="-128"/>
                        </a:rPr>
                        <a:t>検診回数</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・集団検診○回</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年○○月～</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年○○月）</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・集団検診○回</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年○○月～</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年○○月）</a:t>
                      </a:r>
                    </a:p>
                  </a:txBody>
                  <a:tcPr/>
                </a:tc>
                <a:extLst>
                  <a:ext uri="{0D108BD9-81ED-4DB2-BD59-A6C34878D82A}">
                    <a16:rowId xmlns:a16="http://schemas.microsoft.com/office/drawing/2014/main" val="10004"/>
                  </a:ext>
                </a:extLst>
              </a:tr>
              <a:tr h="370840">
                <a:tc>
                  <a:txBody>
                    <a:bodyPr/>
                    <a:lstStyle/>
                    <a:p>
                      <a:r>
                        <a:rPr kumimoji="1" lang="ja-JP" altLang="en-US" sz="1600" dirty="0">
                          <a:latin typeface="Meiryo UI" panose="020B0604030504040204" pitchFamily="50" charset="-128"/>
                          <a:ea typeface="Meiryo UI" panose="020B0604030504040204" pitchFamily="50" charset="-128"/>
                        </a:rPr>
                        <a:t>その他</a:t>
                      </a:r>
                    </a:p>
                  </a:txBody>
                  <a:tcPr/>
                </a:tc>
                <a:tc>
                  <a:txBody>
                    <a:bodyPr/>
                    <a:lstStyle/>
                    <a:p>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sp>
        <p:nvSpPr>
          <p:cNvPr id="7" name="四角形吹き出し 6"/>
          <p:cNvSpPr/>
          <p:nvPr/>
        </p:nvSpPr>
        <p:spPr>
          <a:xfrm>
            <a:off x="9246125" y="5087831"/>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・その他　特記事項などあれば記載</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10" name="円/楕円 9"/>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8" name="スライド番号プレースホルダー 7"/>
          <p:cNvSpPr>
            <a:spLocks noGrp="1"/>
          </p:cNvSpPr>
          <p:nvPr>
            <p:ph type="sldNum" sz="quarter" idx="12"/>
          </p:nvPr>
        </p:nvSpPr>
        <p:spPr>
          <a:xfrm>
            <a:off x="8402374" y="6391656"/>
            <a:ext cx="480060" cy="237744"/>
          </a:xfrm>
        </p:spPr>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3</a:t>
            </a:fld>
            <a:endParaRPr altLang="en-US" sz="1400" dirty="0">
              <a:solidFill>
                <a:srgbClr val="FFFFFF"/>
              </a:solidFill>
              <a:latin typeface="Meiryo UI" panose="020B0604030504040204" pitchFamily="50" charset="-128"/>
              <a:ea typeface="Meiryo UI" panose="020B0604030504040204" pitchFamily="50" charset="-128"/>
            </a:endParaRPr>
          </a:p>
        </p:txBody>
      </p:sp>
      <p:sp>
        <p:nvSpPr>
          <p:cNvPr id="9" name="四角形吹き出し 8"/>
          <p:cNvSpPr/>
          <p:nvPr/>
        </p:nvSpPr>
        <p:spPr>
          <a:xfrm>
            <a:off x="9246125" y="-1424463"/>
            <a:ext cx="2180033" cy="2860586"/>
          </a:xfrm>
          <a:prstGeom prst="wedgeRectCallout">
            <a:avLst>
              <a:gd name="adj1" fmla="val -258495"/>
              <a:gd name="adj2" fmla="val 5801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rgbClr val="624D38"/>
                </a:solidFill>
                <a:latin typeface="HGPｺﾞｼｯｸM" panose="020B0600000000000000" pitchFamily="50" charset="-128"/>
                <a:ea typeface="HGPｺﾞｼｯｸM" panose="020B0600000000000000" pitchFamily="50" charset="-128"/>
              </a:rPr>
              <a:t>2021</a:t>
            </a:r>
            <a:r>
              <a:rPr lang="ja-JP" altLang="en-US" sz="1400" dirty="0">
                <a:solidFill>
                  <a:srgbClr val="624D38"/>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・両方記載可能な場合はセルを増やしてご記入ください。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・前年度も同じ資材（国立がん研究センターがん対策研究所提供の資材）を使用されている場合は、他の年齢などを比較対照群としてください。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1" name="四角形吹き出し 10"/>
          <p:cNvSpPr/>
          <p:nvPr/>
        </p:nvSpPr>
        <p:spPr>
          <a:xfrm>
            <a:off x="-1866719" y="3709863"/>
            <a:ext cx="2198957" cy="998324"/>
          </a:xfrm>
          <a:prstGeom prst="wedgeRectCallout">
            <a:avLst>
              <a:gd name="adj1" fmla="val 59103"/>
              <a:gd name="adj2" fmla="val -1383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・国立がん研究センターがん対策研究所提供資材の利用の有無と、資材の種類を記載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83018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2</a:t>
            </a:r>
            <a:r>
              <a:rPr lang="ja-JP" altLang="en-US" dirty="0"/>
              <a:t>　リコール実施方法</a:t>
            </a:r>
            <a:endParaRPr kumimoji="1" lang="ja-JP" dirty="0"/>
          </a:p>
        </p:txBody>
      </p:sp>
      <p:sp>
        <p:nvSpPr>
          <p:cNvPr id="4" name="四角形吹き出し 3"/>
          <p:cNvSpPr/>
          <p:nvPr/>
        </p:nvSpPr>
        <p:spPr>
          <a:xfrm>
            <a:off x="9384437" y="2825707"/>
            <a:ext cx="2088232" cy="720080"/>
          </a:xfrm>
          <a:prstGeom prst="wedgeRectCallout">
            <a:avLst>
              <a:gd name="adj1" fmla="val -60923"/>
              <a:gd name="adj2" fmla="val -6564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・未受診者が対象でない場合は具体的にお書きください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6" name="コンテンツ プレースホルダー 5"/>
          <p:cNvSpPr>
            <a:spLocks noGrp="1"/>
          </p:cNvSpPr>
          <p:nvPr>
            <p:ph idx="1"/>
          </p:nvPr>
        </p:nvSpPr>
        <p:spPr>
          <a:xfrm>
            <a:off x="553776" y="1122867"/>
            <a:ext cx="5155908" cy="399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＜リコール＞未受診者への受診再勧奨</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71203468"/>
              </p:ext>
            </p:extLst>
          </p:nvPr>
        </p:nvGraphicFramePr>
        <p:xfrm>
          <a:off x="553777" y="1608345"/>
          <a:ext cx="8023693" cy="3841304"/>
        </p:xfrm>
        <a:graphic>
          <a:graphicData uri="http://schemas.openxmlformats.org/drawingml/2006/table">
            <a:tbl>
              <a:tblPr firstRow="1" bandRow="1">
                <a:tableStyleId>{7DF18680-E054-41AD-8BC1-D1AEF772440D}</a:tableStyleId>
              </a:tblPr>
              <a:tblGrid>
                <a:gridCol w="1444278">
                  <a:extLst>
                    <a:ext uri="{9D8B030D-6E8A-4147-A177-3AD203B41FA5}">
                      <a16:colId xmlns:a16="http://schemas.microsoft.com/office/drawing/2014/main" val="20000"/>
                    </a:ext>
                  </a:extLst>
                </a:gridCol>
                <a:gridCol w="3269684">
                  <a:extLst>
                    <a:ext uri="{9D8B030D-6E8A-4147-A177-3AD203B41FA5}">
                      <a16:colId xmlns:a16="http://schemas.microsoft.com/office/drawing/2014/main" val="20001"/>
                    </a:ext>
                  </a:extLst>
                </a:gridCol>
                <a:gridCol w="3309731">
                  <a:extLst>
                    <a:ext uri="{9D8B030D-6E8A-4147-A177-3AD203B41FA5}">
                      <a16:colId xmlns:a16="http://schemas.microsoft.com/office/drawing/2014/main" val="20002"/>
                    </a:ext>
                  </a:extLst>
                </a:gridCol>
              </a:tblGrid>
              <a:tr h="422464">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年度（比較対照群）</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年度（資材を使った群）</a:t>
                      </a:r>
                    </a:p>
                  </a:txBody>
                  <a:tcPr/>
                </a:tc>
                <a:extLst>
                  <a:ext uri="{0D108BD9-81ED-4DB2-BD59-A6C34878D82A}">
                    <a16:rowId xmlns:a16="http://schemas.microsoft.com/office/drawing/2014/main" val="10000"/>
                  </a:ext>
                </a:extLst>
              </a:tr>
              <a:tr h="370840">
                <a:tc>
                  <a:txBody>
                    <a:bodyPr/>
                    <a:lstStyle/>
                    <a:p>
                      <a:r>
                        <a:rPr kumimoji="1" lang="ja-JP" altLang="en-US" sz="1600" dirty="0">
                          <a:latin typeface="Meiryo UI" panose="020B0604030504040204" pitchFamily="50" charset="-128"/>
                          <a:ea typeface="Meiryo UI" panose="020B0604030504040204" pitchFamily="50" charset="-128"/>
                        </a:rPr>
                        <a:t>対象</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・○○歳　男性／女性／男女で</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年○月末までに未受診だった者</a:t>
                      </a:r>
                    </a:p>
                  </a:txBody>
                  <a:tcPr/>
                </a:tc>
                <a:tc>
                  <a:txBody>
                    <a:bodyPr/>
                    <a:lstStyle/>
                    <a:p>
                      <a:pPr marL="92075" marR="0" indent="-92075"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・○○歳　男性／女性／男女で</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年○月末までに未受診だった者</a:t>
                      </a:r>
                    </a:p>
                  </a:txBody>
                  <a:tcPr/>
                </a:tc>
                <a:extLst>
                  <a:ext uri="{0D108BD9-81ED-4DB2-BD59-A6C34878D82A}">
                    <a16:rowId xmlns:a16="http://schemas.microsoft.com/office/drawing/2014/main" val="10001"/>
                  </a:ext>
                </a:extLst>
              </a:tr>
              <a:tr h="370840">
                <a:tc>
                  <a:txBody>
                    <a:bodyPr/>
                    <a:lstStyle/>
                    <a:p>
                      <a:r>
                        <a:rPr kumimoji="1" lang="ja-JP" altLang="en-US" sz="1600" dirty="0">
                          <a:latin typeface="Meiryo UI" panose="020B0604030504040204" pitchFamily="50" charset="-128"/>
                          <a:ea typeface="Meiryo UI" panose="020B0604030504040204" pitchFamily="50" charset="-128"/>
                        </a:rPr>
                        <a:t>実施時期</a:t>
                      </a:r>
                    </a:p>
                  </a:txBody>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年○月　初旬／中旬／下旬</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年○月　初旬／中旬／下旬</a:t>
                      </a:r>
                    </a:p>
                  </a:txBody>
                  <a:tcPr/>
                </a:tc>
                <a:extLst>
                  <a:ext uri="{0D108BD9-81ED-4DB2-BD59-A6C34878D82A}">
                    <a16:rowId xmlns:a16="http://schemas.microsoft.com/office/drawing/2014/main" val="10002"/>
                  </a:ext>
                </a:extLst>
              </a:tr>
              <a:tr h="370840">
                <a:tc>
                  <a:txBody>
                    <a:bodyPr/>
                    <a:lstStyle/>
                    <a:p>
                      <a:r>
                        <a:rPr kumimoji="1" lang="ja-JP" altLang="en-US" sz="1600" dirty="0">
                          <a:latin typeface="Meiryo UI" panose="020B0604030504040204" pitchFamily="50" charset="-128"/>
                          <a:ea typeface="Meiryo UI" panose="020B0604030504040204" pitchFamily="50" charset="-128"/>
                        </a:rPr>
                        <a:t>内容</a:t>
                      </a:r>
                    </a:p>
                  </a:txBody>
                  <a:tcPr/>
                </a:tc>
                <a:tc>
                  <a:txBody>
                    <a:bodyPr/>
                    <a:lstStyle/>
                    <a:p>
                      <a:r>
                        <a:rPr kumimoji="1" lang="ja-JP" altLang="en-US" sz="1600" dirty="0">
                          <a:latin typeface="Meiryo UI" panose="020B0604030504040204" pitchFamily="50" charset="-128"/>
                          <a:ea typeface="Meiryo UI" panose="020B0604030504040204" pitchFamily="50" charset="-128"/>
                        </a:rPr>
                        <a:t>・市で作成した案内を個別に郵送</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・受診日の申込みは電話またはハガキ</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提供の資材利用／有・無</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（種類：　　　　　　　　　　　　　）</a:t>
                      </a:r>
                    </a:p>
                  </a:txBody>
                  <a:tcPr/>
                </a:tc>
                <a:tc>
                  <a:txBody>
                    <a:bodyPr/>
                    <a:lstStyle/>
                    <a:p>
                      <a:pPr marL="92075" indent="-92075"/>
                      <a:r>
                        <a:rPr kumimoji="1" lang="ja-JP" altLang="en-US" sz="1600" dirty="0">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国がん</a:t>
                      </a:r>
                      <a:r>
                        <a:rPr kumimoji="1" lang="ja-JP" altLang="en-US" sz="1600" dirty="0">
                          <a:latin typeface="Meiryo UI" panose="020B0604030504040204" pitchFamily="50" charset="-128"/>
                          <a:ea typeface="Meiryo UI" panose="020B0604030504040204" pitchFamily="50" charset="-128"/>
                        </a:rPr>
                        <a:t>提供のリーフレットを個別に郵送</a:t>
                      </a:r>
                      <a:endParaRPr kumimoji="1" lang="en-US" altLang="ja-JP" sz="1600" dirty="0">
                        <a:latin typeface="Meiryo UI" panose="020B0604030504040204" pitchFamily="50" charset="-128"/>
                        <a:ea typeface="Meiryo UI" panose="020B0604030504040204" pitchFamily="50" charset="-128"/>
                      </a:endParaRPr>
                    </a:p>
                    <a:p>
                      <a:pPr marL="92075" indent="-92075"/>
                      <a:r>
                        <a:rPr kumimoji="1" lang="ja-JP" altLang="en-US" sz="1600" dirty="0">
                          <a:latin typeface="Meiryo UI" panose="020B0604030504040204" pitchFamily="50" charset="-128"/>
                          <a:ea typeface="Meiryo UI" panose="020B0604030504040204" pitchFamily="50" charset="-128"/>
                        </a:rPr>
                        <a:t>・受診日の申込みは電話またはハガキ</a:t>
                      </a:r>
                      <a:endParaRPr kumimoji="1" lang="en-US" altLang="ja-JP"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r>
                        <a:rPr kumimoji="1" lang="ja-JP" altLang="en-US" sz="1600" dirty="0">
                          <a:latin typeface="Meiryo UI" panose="020B0604030504040204" pitchFamily="50" charset="-128"/>
                          <a:ea typeface="Meiryo UI" panose="020B0604030504040204" pitchFamily="50" charset="-128"/>
                        </a:rPr>
                        <a:t>リコール後の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検診回数</a:t>
                      </a:r>
                    </a:p>
                  </a:txBody>
                  <a:tcPr/>
                </a:tc>
                <a:tc>
                  <a:txBody>
                    <a:bodyPr/>
                    <a:lstStyle/>
                    <a:p>
                      <a:r>
                        <a:rPr kumimoji="1" lang="ja-JP" altLang="en-US" sz="1600" dirty="0">
                          <a:latin typeface="Meiryo UI" panose="020B0604030504040204" pitchFamily="50" charset="-128"/>
                          <a:ea typeface="Meiryo UI" panose="020B0604030504040204" pitchFamily="50" charset="-128"/>
                        </a:rPr>
                        <a:t>・集団検診○回</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2019</a:t>
                      </a:r>
                      <a:r>
                        <a:rPr kumimoji="1" lang="ja-JP" altLang="en-US" sz="1600" dirty="0">
                          <a:latin typeface="Meiryo UI" panose="020B0604030504040204" pitchFamily="50" charset="-128"/>
                          <a:ea typeface="Meiryo UI" panose="020B0604030504040204" pitchFamily="50" charset="-128"/>
                        </a:rPr>
                        <a:t>年○月まで）</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・集団検診○回</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・個別検診（</a:t>
                      </a:r>
                      <a:r>
                        <a:rPr kumimoji="1" lang="en-US" altLang="ja-JP" sz="1600" dirty="0">
                          <a:latin typeface="Meiryo UI" panose="020B0604030504040204" pitchFamily="50" charset="-128"/>
                          <a:ea typeface="Meiryo UI" panose="020B0604030504040204" pitchFamily="50" charset="-128"/>
                        </a:rPr>
                        <a:t>2020</a:t>
                      </a:r>
                      <a:r>
                        <a:rPr kumimoji="1" lang="ja-JP" altLang="en-US" sz="1600" dirty="0">
                          <a:latin typeface="Meiryo UI" panose="020B0604030504040204" pitchFamily="50" charset="-128"/>
                          <a:ea typeface="Meiryo UI" panose="020B0604030504040204" pitchFamily="50" charset="-128"/>
                        </a:rPr>
                        <a:t>年○月まで）</a:t>
                      </a:r>
                    </a:p>
                  </a:txBody>
                  <a:tcPr/>
                </a:tc>
                <a:extLst>
                  <a:ext uri="{0D108BD9-81ED-4DB2-BD59-A6C34878D82A}">
                    <a16:rowId xmlns:a16="http://schemas.microsoft.com/office/drawing/2014/main" val="10004"/>
                  </a:ext>
                </a:extLst>
              </a:tr>
              <a:tr h="370840">
                <a:tc>
                  <a:txBody>
                    <a:bodyPr/>
                    <a:lstStyle/>
                    <a:p>
                      <a:r>
                        <a:rPr kumimoji="1" lang="ja-JP" altLang="en-US" sz="1600" dirty="0">
                          <a:latin typeface="Meiryo UI" panose="020B0604030504040204" pitchFamily="50" charset="-128"/>
                          <a:ea typeface="Meiryo UI" panose="020B0604030504040204" pitchFamily="50" charset="-128"/>
                        </a:rPr>
                        <a:t>その他</a:t>
                      </a:r>
                    </a:p>
                  </a:txBody>
                  <a:tcPr/>
                </a:tc>
                <a:tc>
                  <a:txBody>
                    <a:bodyPr/>
                    <a:lstStyle/>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sp>
        <p:nvSpPr>
          <p:cNvPr id="8" name="四角形吹き出し 7"/>
          <p:cNvSpPr/>
          <p:nvPr/>
        </p:nvSpPr>
        <p:spPr>
          <a:xfrm>
            <a:off x="9384437" y="4175347"/>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・リコール後の検診の種類と回数</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9" name="四角形吹き出し 8"/>
          <p:cNvSpPr/>
          <p:nvPr/>
        </p:nvSpPr>
        <p:spPr>
          <a:xfrm>
            <a:off x="9384437" y="4848742"/>
            <a:ext cx="2088232" cy="524255"/>
          </a:xfrm>
          <a:prstGeom prst="wedgeRectCallout">
            <a:avLst>
              <a:gd name="adj1" fmla="val -58833"/>
              <a:gd name="adj2" fmla="val -1510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・その他　特記事項などあれば記載</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5" name="スライド番号プレースホルダー 4"/>
          <p:cNvSpPr>
            <a:spLocks noGrp="1"/>
          </p:cNvSpPr>
          <p:nvPr>
            <p:ph type="sldNum" sz="quarter" idx="12"/>
          </p:nvPr>
        </p:nvSpPr>
        <p:spPr>
          <a:xfrm>
            <a:off x="8391750" y="6391656"/>
            <a:ext cx="480060" cy="237744"/>
          </a:xfrm>
        </p:spPr>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4</a:t>
            </a:fld>
            <a:endParaRPr altLang="en-US" sz="1400" dirty="0">
              <a:solidFill>
                <a:srgbClr val="FFFFFF"/>
              </a:solidFill>
              <a:latin typeface="Meiryo UI" panose="020B0604030504040204" pitchFamily="50" charset="-128"/>
              <a:ea typeface="Meiryo UI" panose="020B0604030504040204" pitchFamily="50" charset="-128"/>
            </a:endParaRPr>
          </a:p>
        </p:txBody>
      </p:sp>
      <p:sp>
        <p:nvSpPr>
          <p:cNvPr id="10" name="四角形吹き出し 9"/>
          <p:cNvSpPr/>
          <p:nvPr/>
        </p:nvSpPr>
        <p:spPr>
          <a:xfrm>
            <a:off x="9384437" y="1829065"/>
            <a:ext cx="2088232" cy="720080"/>
          </a:xfrm>
          <a:prstGeom prst="wedgeRectCallout">
            <a:avLst>
              <a:gd name="adj1" fmla="val -61379"/>
              <a:gd name="adj2" fmla="val 20336"/>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・リコールを行っていない場合は「なし」と記載</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14" name="四角形吹き出し 13"/>
          <p:cNvSpPr/>
          <p:nvPr/>
        </p:nvSpPr>
        <p:spPr>
          <a:xfrm>
            <a:off x="9384437" y="-1306285"/>
            <a:ext cx="2088232" cy="2976060"/>
          </a:xfrm>
          <a:prstGeom prst="wedgeRectCallout">
            <a:avLst>
              <a:gd name="adj1" fmla="val -262715"/>
              <a:gd name="adj2" fmla="val 51999"/>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rgbClr val="624D38"/>
                </a:solidFill>
                <a:latin typeface="HGPｺﾞｼｯｸM" panose="020B0600000000000000" pitchFamily="50" charset="-128"/>
                <a:ea typeface="HGPｺﾞｼｯｸM" panose="020B0600000000000000" pitchFamily="50" charset="-128"/>
              </a:rPr>
              <a:t>2021</a:t>
            </a:r>
            <a:r>
              <a:rPr lang="ja-JP" altLang="en-US" sz="1400" dirty="0">
                <a:solidFill>
                  <a:srgbClr val="624D38"/>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・両方記載可能な場合はセルを増やしてご記入ください。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・前年度も同じ資材（国立がん研究センターがん対策研究所提供の資材）を使用されている場合は、他の年齢などを比較対照群としてください。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12" name="四角形吹き出し 11"/>
          <p:cNvSpPr/>
          <p:nvPr/>
        </p:nvSpPr>
        <p:spPr>
          <a:xfrm>
            <a:off x="-1889771" y="3545787"/>
            <a:ext cx="2198957" cy="906948"/>
          </a:xfrm>
          <a:prstGeom prst="wedgeRectCallout">
            <a:avLst>
              <a:gd name="adj1" fmla="val 59103"/>
              <a:gd name="adj2" fmla="val -1383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PｺﾞｼｯｸM" panose="020B0600000000000000" pitchFamily="50" charset="-128"/>
                <a:ea typeface="HGPｺﾞｼｯｸM" panose="020B0600000000000000" pitchFamily="50" charset="-128"/>
              </a:rPr>
              <a:t>・国立がん研究センターｖ提供資材の利用の有無と、資材の種類を記載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96447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3</a:t>
            </a:r>
            <a:r>
              <a:rPr lang="ja-JP" altLang="en-US" dirty="0"/>
              <a:t>　検証①：受診率</a:t>
            </a:r>
            <a:endParaRPr kumimoji="1" lang="ja-JP" dirty="0"/>
          </a:p>
        </p:txBody>
      </p:sp>
      <p:sp>
        <p:nvSpPr>
          <p:cNvPr id="6" name="コンテンツ プレースホルダー 5"/>
          <p:cNvSpPr>
            <a:spLocks noGrp="1"/>
          </p:cNvSpPr>
          <p:nvPr>
            <p:ph idx="1"/>
          </p:nvPr>
        </p:nvSpPr>
        <p:spPr>
          <a:xfrm>
            <a:off x="255607" y="860093"/>
            <a:ext cx="5155908" cy="483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34290" indent="0">
              <a:buNone/>
            </a:pPr>
            <a:r>
              <a:rPr lang="ja-JP" altLang="en-US" sz="1800" dirty="0">
                <a:solidFill>
                  <a:schemeClr val="tx1"/>
                </a:solidFill>
                <a:latin typeface="Meiryo UI" panose="020B0604030504040204" pitchFamily="50" charset="-128"/>
                <a:ea typeface="Meiryo UI" panose="020B0604030504040204" pitchFamily="50" charset="-128"/>
              </a:rPr>
              <a:t>＜リコール以降の受診率＞</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108324573"/>
              </p:ext>
            </p:extLst>
          </p:nvPr>
        </p:nvGraphicFramePr>
        <p:xfrm>
          <a:off x="420660" y="1270172"/>
          <a:ext cx="8163613" cy="1371600"/>
        </p:xfrm>
        <a:graphic>
          <a:graphicData uri="http://schemas.openxmlformats.org/drawingml/2006/table">
            <a:tbl>
              <a:tblPr firstRow="1" bandRow="1">
                <a:tableStyleId>{5C22544A-7EE6-4342-B048-85BDC9FD1C3A}</a:tableStyleId>
              </a:tblPr>
              <a:tblGrid>
                <a:gridCol w="1919595">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114425">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1123950">
                  <a:extLst>
                    <a:ext uri="{9D8B030D-6E8A-4147-A177-3AD203B41FA5}">
                      <a16:colId xmlns:a16="http://schemas.microsoft.com/office/drawing/2014/main" val="20004"/>
                    </a:ext>
                  </a:extLst>
                </a:gridCol>
                <a:gridCol w="1281493">
                  <a:extLst>
                    <a:ext uri="{9D8B030D-6E8A-4147-A177-3AD203B41FA5}">
                      <a16:colId xmlns:a16="http://schemas.microsoft.com/office/drawing/2014/main" val="20005"/>
                    </a:ext>
                  </a:extLst>
                </a:gridCol>
              </a:tblGrid>
              <a:tr h="399602">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対象者のうちの</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資材なし</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資材あり</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17" name="コンテンツ プレースホルダー 5"/>
          <p:cNvSpPr txBox="1">
            <a:spLocks/>
          </p:cNvSpPr>
          <p:nvPr/>
        </p:nvSpPr>
        <p:spPr>
          <a:xfrm>
            <a:off x="255607" y="2803544"/>
            <a:ext cx="5155908" cy="399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altLang="en-US" sz="1800" dirty="0">
                <a:solidFill>
                  <a:srgbClr val="624D38"/>
                </a:solidFill>
                <a:latin typeface="Meiryo UI" panose="020B0604030504040204" pitchFamily="50" charset="-128"/>
                <a:ea typeface="Meiryo UI" panose="020B0604030504040204" pitchFamily="50" charset="-128"/>
              </a:rPr>
              <a:t>＜対象者の年間全体の受診率＞</a:t>
            </a:r>
          </a:p>
        </p:txBody>
      </p:sp>
      <p:graphicFrame>
        <p:nvGraphicFramePr>
          <p:cNvPr id="18" name="表 17"/>
          <p:cNvGraphicFramePr>
            <a:graphicFrameLocks noGrp="1"/>
          </p:cNvGraphicFramePr>
          <p:nvPr>
            <p:extLst>
              <p:ext uri="{D42A27DB-BD31-4B8C-83A1-F6EECF244321}">
                <p14:modId xmlns:p14="http://schemas.microsoft.com/office/powerpoint/2010/main" val="811395998"/>
              </p:ext>
            </p:extLst>
          </p:nvPr>
        </p:nvGraphicFramePr>
        <p:xfrm>
          <a:off x="420661" y="3153846"/>
          <a:ext cx="8139420" cy="1737360"/>
        </p:xfrm>
        <a:graphic>
          <a:graphicData uri="http://schemas.openxmlformats.org/drawingml/2006/table">
            <a:tbl>
              <a:tblPr firstRow="1" bandRow="1">
                <a:tableStyleId>{5C22544A-7EE6-4342-B048-85BDC9FD1C3A}</a:tableStyleId>
              </a:tblPr>
              <a:tblGrid>
                <a:gridCol w="1938644">
                  <a:extLst>
                    <a:ext uri="{9D8B030D-6E8A-4147-A177-3AD203B41FA5}">
                      <a16:colId xmlns:a16="http://schemas.microsoft.com/office/drawing/2014/main" val="20000"/>
                    </a:ext>
                  </a:extLst>
                </a:gridCol>
                <a:gridCol w="1438275">
                  <a:extLst>
                    <a:ext uri="{9D8B030D-6E8A-4147-A177-3AD203B41FA5}">
                      <a16:colId xmlns:a16="http://schemas.microsoft.com/office/drawing/2014/main" val="20001"/>
                    </a:ext>
                  </a:extLst>
                </a:gridCol>
                <a:gridCol w="1123950">
                  <a:extLst>
                    <a:ext uri="{9D8B030D-6E8A-4147-A177-3AD203B41FA5}">
                      <a16:colId xmlns:a16="http://schemas.microsoft.com/office/drawing/2014/main" val="20002"/>
                    </a:ext>
                  </a:extLst>
                </a:gridCol>
                <a:gridCol w="1271381">
                  <a:extLst>
                    <a:ext uri="{9D8B030D-6E8A-4147-A177-3AD203B41FA5}">
                      <a16:colId xmlns:a16="http://schemas.microsoft.com/office/drawing/2014/main" val="20003"/>
                    </a:ext>
                  </a:extLst>
                </a:gridCol>
                <a:gridCol w="1114971">
                  <a:extLst>
                    <a:ext uri="{9D8B030D-6E8A-4147-A177-3AD203B41FA5}">
                      <a16:colId xmlns:a16="http://schemas.microsoft.com/office/drawing/2014/main" val="20004"/>
                    </a:ext>
                  </a:extLst>
                </a:gridCol>
                <a:gridCol w="1252199">
                  <a:extLst>
                    <a:ext uri="{9D8B030D-6E8A-4147-A177-3AD203B41FA5}">
                      <a16:colId xmlns:a16="http://schemas.microsoft.com/office/drawing/2014/main" val="20005"/>
                    </a:ext>
                  </a:extLst>
                </a:gridCol>
              </a:tblGrid>
              <a:tr h="370840">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対象者のうちの</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受診率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リコール対象年齢全体</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年度合計</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4</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ysClr val="windowText" lastClr="000000"/>
                          </a:solidFill>
                          <a:latin typeface="Meiryo UI" panose="020B0604030504040204" pitchFamily="50" charset="-128"/>
                          <a:ea typeface="Meiryo UI" panose="020B0604030504040204" pitchFamily="50" charset="-128"/>
                        </a:rPr>
                        <a:t>リコール対象年齢全体</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年度合計</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4</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r>
                        <a:rPr kumimoji="1" lang="en-US" altLang="ja-JP" sz="1200" b="0" dirty="0">
                          <a:solidFill>
                            <a:sysClr val="windowText" lastClr="000000"/>
                          </a:solidFill>
                          <a:latin typeface="Meiryo UI" panose="020B0604030504040204" pitchFamily="50" charset="-128"/>
                          <a:ea typeface="Meiryo UI" panose="020B0604030504040204" pitchFamily="50" charset="-128"/>
                        </a:rPr>
                        <a:t>2023</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200" b="0" dirty="0">
                          <a:solidFill>
                            <a:sysClr val="windowText" lastClr="000000"/>
                          </a:solidFill>
                          <a:latin typeface="Meiryo UI" panose="020B0604030504040204" pitchFamily="50" charset="-128"/>
                          <a:ea typeface="Meiryo UI" panose="020B0604030504040204" pitchFamily="50" charset="-128"/>
                        </a:rPr>
                        <a:t>3</a:t>
                      </a:r>
                      <a:r>
                        <a:rPr kumimoji="1" lang="ja-JP" altLang="en-US" sz="1200" b="0" dirty="0">
                          <a:solidFill>
                            <a:sysClr val="windowText" lastClr="000000"/>
                          </a:solidFill>
                          <a:latin typeface="Meiryo UI" panose="020B0604030504040204" pitchFamily="50" charset="-128"/>
                          <a:ea typeface="Meiryo UI" panose="020B0604030504040204" pitchFamily="50" charset="-128"/>
                        </a:rPr>
                        <a:t>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5416054"/>
              </p:ext>
            </p:extLst>
          </p:nvPr>
        </p:nvGraphicFramePr>
        <p:xfrm>
          <a:off x="420659" y="5319588"/>
          <a:ext cx="8131660" cy="1285240"/>
        </p:xfrm>
        <a:graphic>
          <a:graphicData uri="http://schemas.openxmlformats.org/drawingml/2006/table">
            <a:tbl>
              <a:tblPr firstRow="1" bandRow="1">
                <a:tableStyleId>{5C22544A-7EE6-4342-B048-85BDC9FD1C3A}</a:tableStyleId>
              </a:tblPr>
              <a:tblGrid>
                <a:gridCol w="1945349">
                  <a:extLst>
                    <a:ext uri="{9D8B030D-6E8A-4147-A177-3AD203B41FA5}">
                      <a16:colId xmlns:a16="http://schemas.microsoft.com/office/drawing/2014/main" val="20000"/>
                    </a:ext>
                  </a:extLst>
                </a:gridCol>
                <a:gridCol w="1456266">
                  <a:extLst>
                    <a:ext uri="{9D8B030D-6E8A-4147-A177-3AD203B41FA5}">
                      <a16:colId xmlns:a16="http://schemas.microsoft.com/office/drawing/2014/main" val="20001"/>
                    </a:ext>
                  </a:extLst>
                </a:gridCol>
                <a:gridCol w="1128889">
                  <a:extLst>
                    <a:ext uri="{9D8B030D-6E8A-4147-A177-3AD203B41FA5}">
                      <a16:colId xmlns:a16="http://schemas.microsoft.com/office/drawing/2014/main" val="20002"/>
                    </a:ext>
                  </a:extLst>
                </a:gridCol>
                <a:gridCol w="1264356">
                  <a:extLst>
                    <a:ext uri="{9D8B030D-6E8A-4147-A177-3AD203B41FA5}">
                      <a16:colId xmlns:a16="http://schemas.microsoft.com/office/drawing/2014/main" val="20003"/>
                    </a:ext>
                  </a:extLst>
                </a:gridCol>
                <a:gridCol w="1128889">
                  <a:extLst>
                    <a:ext uri="{9D8B030D-6E8A-4147-A177-3AD203B41FA5}">
                      <a16:colId xmlns:a16="http://schemas.microsoft.com/office/drawing/2014/main" val="20004"/>
                    </a:ext>
                  </a:extLst>
                </a:gridCol>
                <a:gridCol w="1207911">
                  <a:extLst>
                    <a:ext uri="{9D8B030D-6E8A-4147-A177-3AD203B41FA5}">
                      <a16:colId xmlns:a16="http://schemas.microsoft.com/office/drawing/2014/main" val="20005"/>
                    </a:ext>
                  </a:extLst>
                </a:gridCol>
              </a:tblGrid>
              <a:tr h="370840">
                <a:tc>
                  <a:txBody>
                    <a:bodyPr/>
                    <a:lstStyle/>
                    <a:p>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集計対象時期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初診者数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再診者数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初診割合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年度増減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資材なし</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2021</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 (</a:t>
                      </a:r>
                      <a:r>
                        <a:rPr kumimoji="1" lang="ja-JP" altLang="en-US" sz="1200" b="0" dirty="0">
                          <a:solidFill>
                            <a:srgbClr val="000000"/>
                          </a:solidFill>
                          <a:latin typeface="Meiryo UI" panose="020B0604030504040204" pitchFamily="50" charset="-128"/>
                          <a:ea typeface="Meiryo UI" panose="020B0604030504040204" pitchFamily="50" charset="-128"/>
                        </a:rPr>
                        <a:t>国がん</a:t>
                      </a:r>
                      <a:r>
                        <a:rPr kumimoji="1" lang="ja-JP" altLang="en-US" sz="1200" b="0" dirty="0">
                          <a:solidFill>
                            <a:sysClr val="windowText" lastClr="000000"/>
                          </a:solidFill>
                          <a:latin typeface="Meiryo UI" panose="020B0604030504040204" pitchFamily="50" charset="-128"/>
                          <a:ea typeface="Meiryo UI" panose="020B0604030504040204" pitchFamily="50" charset="-128"/>
                        </a:rPr>
                        <a:t>資材あり</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2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2022</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endParaRPr kumimoji="1" lang="en-US" altLang="ja-JP" sz="1200" b="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20</a:t>
                      </a:r>
                      <a:r>
                        <a:rPr kumimoji="1" lang="ja-JP" altLang="en-US" sz="1200" b="0" dirty="0">
                          <a:solidFill>
                            <a:sysClr val="windowText" lastClr="000000"/>
                          </a:solidFill>
                          <a:latin typeface="Meiryo UI" panose="020B0604030504040204" pitchFamily="50" charset="-128"/>
                          <a:ea typeface="Meiryo UI" panose="020B0604030504040204" pitchFamily="50" charset="-128"/>
                        </a:rPr>
                        <a:t>○○年○○月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r>
                        <a:rPr kumimoji="1" lang="en-US" altLang="ja-JP" sz="1200" b="0" dirty="0">
                          <a:solidFill>
                            <a:sysClr val="windowText" lastClr="000000"/>
                          </a:solidFill>
                          <a:latin typeface="Meiryo UI" panose="020B0604030504040204" pitchFamily="50" charset="-128"/>
                          <a:ea typeface="Meiryo UI" panose="020B0604030504040204" pitchFamily="50" charset="-128"/>
                        </a:rPr>
                        <a:t>.</a:t>
                      </a:r>
                      <a:r>
                        <a:rPr kumimoji="1" lang="ja-JP" altLang="en-US" sz="1200" b="0" dirty="0">
                          <a:solidFill>
                            <a:sysClr val="windowText" lastClr="000000"/>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0" name="コンテンツ プレースホルダー 5"/>
          <p:cNvSpPr txBox="1">
            <a:spLocks/>
          </p:cNvSpPr>
          <p:nvPr/>
        </p:nvSpPr>
        <p:spPr>
          <a:xfrm>
            <a:off x="255607" y="4945632"/>
            <a:ext cx="5155908" cy="399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altLang="en-US" sz="1800" dirty="0">
                <a:solidFill>
                  <a:srgbClr val="624D38"/>
                </a:solidFill>
                <a:latin typeface="Meiryo UI" panose="020B0604030504040204" pitchFamily="50" charset="-128"/>
                <a:ea typeface="Meiryo UI" panose="020B0604030504040204" pitchFamily="50" charset="-128"/>
              </a:rPr>
              <a:t>＜リコール以降の受診者のうちの初診者数＞</a:t>
            </a:r>
          </a:p>
        </p:txBody>
      </p:sp>
      <p:sp>
        <p:nvSpPr>
          <p:cNvPr id="21" name="四角形吹き出し 20"/>
          <p:cNvSpPr/>
          <p:nvPr/>
        </p:nvSpPr>
        <p:spPr>
          <a:xfrm>
            <a:off x="9756576" y="574758"/>
            <a:ext cx="5472608" cy="1918138"/>
          </a:xfrm>
          <a:prstGeom prst="wedgeRectCallout">
            <a:avLst>
              <a:gd name="adj1" fmla="val -59804"/>
              <a:gd name="adj2" fmla="val 2243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kumimoji="1" lang="ja-JP" altLang="en-US" sz="1400" dirty="0">
                <a:solidFill>
                  <a:srgbClr val="624D38"/>
                </a:solidFill>
                <a:latin typeface="HGPｺﾞｼｯｸM" panose="020B0600000000000000" pitchFamily="50" charset="-128"/>
                <a:ea typeface="HGPｺﾞｼｯｸM" panose="020B0600000000000000" pitchFamily="50" charset="-128"/>
              </a:rPr>
              <a:t>目的</a:t>
            </a:r>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p>
          <a:p>
            <a:r>
              <a:rPr lang="ja-JP" altLang="en-US" sz="1400" dirty="0">
                <a:solidFill>
                  <a:srgbClr val="624D38"/>
                </a:solidFill>
                <a:latin typeface="HGPｺﾞｼｯｸM" panose="020B0600000000000000" pitchFamily="50" charset="-128"/>
                <a:ea typeface="HGPｺﾞｼｯｸM" panose="020B0600000000000000" pitchFamily="50" charset="-128"/>
              </a:rPr>
              <a:t>　リコールによる受診率向上効果を評価する。</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計算方法</a:t>
            </a:r>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　</a:t>
            </a:r>
            <a:r>
              <a:rPr kumimoji="1" lang="ja-JP" altLang="en-US" sz="1400" dirty="0">
                <a:solidFill>
                  <a:srgbClr val="624D38"/>
                </a:solidFill>
                <a:latin typeface="HGPｺﾞｼｯｸM" panose="020B0600000000000000" pitchFamily="50" charset="-128"/>
                <a:ea typeface="HGPｺﾞｼｯｸM" panose="020B0600000000000000" pitchFamily="50" charset="-128"/>
              </a:rPr>
              <a:t>（</a:t>
            </a:r>
            <a:r>
              <a:rPr kumimoji="1" lang="en-US" altLang="ja-JP" sz="1400" dirty="0">
                <a:solidFill>
                  <a:srgbClr val="624D38"/>
                </a:solidFill>
                <a:latin typeface="HGPｺﾞｼｯｸM" panose="020B0600000000000000" pitchFamily="50" charset="-128"/>
                <a:ea typeface="HGPｺﾞｼｯｸM" panose="020B0600000000000000" pitchFamily="50" charset="-128"/>
              </a:rPr>
              <a:t>10</a:t>
            </a:r>
            <a:r>
              <a:rPr kumimoji="1" lang="ja-JP" altLang="en-US" sz="1400" dirty="0">
                <a:solidFill>
                  <a:srgbClr val="624D38"/>
                </a:solidFill>
                <a:latin typeface="HGPｺﾞｼｯｸM" panose="020B0600000000000000" pitchFamily="50" charset="-128"/>
                <a:ea typeface="HGPｺﾞｼｯｸM" panose="020B0600000000000000" pitchFamily="50" charset="-128"/>
              </a:rPr>
              <a:t>月に</a:t>
            </a:r>
            <a:r>
              <a:rPr lang="ja-JP" altLang="en-US" sz="1400" dirty="0">
                <a:solidFill>
                  <a:srgbClr val="624D38"/>
                </a:solidFill>
                <a:latin typeface="HGPｺﾞｼｯｸM" panose="020B0600000000000000" pitchFamily="50" charset="-128"/>
                <a:ea typeface="HGPｺﾞｼｯｸM" panose="020B0600000000000000" pitchFamily="50" charset="-128"/>
              </a:rPr>
              <a:t>リコール</a:t>
            </a:r>
            <a:r>
              <a:rPr kumimoji="1" lang="ja-JP" altLang="en-US" sz="1400" dirty="0">
                <a:solidFill>
                  <a:srgbClr val="624D38"/>
                </a:solidFill>
                <a:latin typeface="HGPｺﾞｼｯｸM" panose="020B0600000000000000" pitchFamily="50" charset="-128"/>
                <a:ea typeface="HGPｺﾞｼｯｸM" panose="020B0600000000000000" pitchFamily="50" charset="-128"/>
              </a:rPr>
              <a:t>を実施した</a:t>
            </a:r>
            <a:r>
              <a:rPr lang="ja-JP" altLang="en-US" sz="1400" dirty="0">
                <a:solidFill>
                  <a:srgbClr val="624D38"/>
                </a:solidFill>
                <a:latin typeface="HGPｺﾞｼｯｸM" panose="020B0600000000000000" pitchFamily="50" charset="-128"/>
                <a:ea typeface="HGPｺﾞｼｯｸM" panose="020B0600000000000000" pitchFamily="50" charset="-128"/>
              </a:rPr>
              <a:t>場合</a:t>
            </a:r>
            <a:r>
              <a:rPr kumimoji="1" lang="ja-JP" altLang="en-US" sz="1400" dirty="0">
                <a:solidFill>
                  <a:srgbClr val="624D38"/>
                </a:solidFill>
                <a:latin typeface="HGPｺﾞｼｯｸM" panose="020B0600000000000000" pitchFamily="50" charset="-128"/>
                <a:ea typeface="HGPｺﾞｼｯｸM" panose="020B0600000000000000" pitchFamily="50" charset="-128"/>
              </a:rPr>
              <a:t>）</a:t>
            </a:r>
            <a:endParaRPr kumimoji="1"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a:t>
            </a:r>
            <a:r>
              <a:rPr lang="en-US" altLang="ja-JP" sz="1400" dirty="0">
                <a:solidFill>
                  <a:srgbClr val="624D38"/>
                </a:solidFill>
                <a:latin typeface="HGPｺﾞｼｯｸM" panose="020B0600000000000000" pitchFamily="50" charset="-128"/>
                <a:ea typeface="HGPｺﾞｼｯｸM" panose="020B0600000000000000" pitchFamily="50" charset="-128"/>
              </a:rPr>
              <a:t>10</a:t>
            </a:r>
            <a:r>
              <a:rPr lang="ja-JP" altLang="en-US" sz="1400" dirty="0">
                <a:solidFill>
                  <a:srgbClr val="624D38"/>
                </a:solidFill>
                <a:latin typeface="HGPｺﾞｼｯｸM" panose="020B0600000000000000" pitchFamily="50" charset="-128"/>
                <a:ea typeface="HGPｺﾞｼｯｸM" panose="020B0600000000000000" pitchFamily="50" charset="-128"/>
              </a:rPr>
              <a:t>月以降の受診者数</a:t>
            </a:r>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勧奨した人数</a:t>
            </a:r>
            <a:endParaRPr kumimoji="1" lang="en-US" altLang="ja-JP" sz="1400" dirty="0">
              <a:solidFill>
                <a:srgbClr val="624D38"/>
              </a:solidFill>
              <a:latin typeface="HGPｺﾞｼｯｸM" panose="020B0600000000000000" pitchFamily="50" charset="-128"/>
              <a:ea typeface="HGPｺﾞｼｯｸM" panose="020B0600000000000000" pitchFamily="50" charset="-128"/>
            </a:endParaRPr>
          </a:p>
          <a:p>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kumimoji="1" lang="ja-JP" altLang="en-US" sz="1400" dirty="0">
                <a:solidFill>
                  <a:srgbClr val="FF0000"/>
                </a:solidFill>
                <a:latin typeface="HGPｺﾞｼｯｸM" panose="020B0600000000000000" pitchFamily="50" charset="-128"/>
                <a:ea typeface="HGPｺﾞｼｯｸM" panose="020B0600000000000000" pitchFamily="50" charset="-128"/>
              </a:rPr>
              <a:t>対照群については介入群と時期をそろえた受診率を算出する</a:t>
            </a:r>
            <a:endParaRPr kumimoji="1" lang="en-US" altLang="ja-JP" sz="1400" dirty="0">
              <a:solidFill>
                <a:srgbClr val="FF0000"/>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a:t>
            </a:r>
            <a:r>
              <a:rPr lang="en-US" altLang="ja-JP" sz="1400" dirty="0">
                <a:solidFill>
                  <a:srgbClr val="624D38"/>
                </a:solidFill>
                <a:latin typeface="HGPｺﾞｼｯｸM" panose="020B0600000000000000" pitchFamily="50" charset="-128"/>
                <a:ea typeface="HGPｺﾞｼｯｸM" panose="020B0600000000000000" pitchFamily="50" charset="-128"/>
              </a:rPr>
              <a:t>10</a:t>
            </a:r>
            <a:r>
              <a:rPr lang="ja-JP" altLang="en-US" sz="1400" dirty="0">
                <a:solidFill>
                  <a:srgbClr val="624D38"/>
                </a:solidFill>
                <a:latin typeface="HGPｺﾞｼｯｸM" panose="020B0600000000000000" pitchFamily="50" charset="-128"/>
                <a:ea typeface="HGPｺﾞｼｯｸM" panose="020B0600000000000000" pitchFamily="50" charset="-128"/>
              </a:rPr>
              <a:t>月以降の受診者数</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a:t>
            </a:r>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（年度初め時点での対象者数 － </a:t>
            </a:r>
            <a:r>
              <a:rPr lang="en-US" altLang="ja-JP" sz="1400" dirty="0">
                <a:solidFill>
                  <a:srgbClr val="624D38"/>
                </a:solidFill>
                <a:latin typeface="HGPｺﾞｼｯｸM" panose="020B0600000000000000" pitchFamily="50" charset="-128"/>
                <a:ea typeface="HGPｺﾞｼｯｸM" panose="020B0600000000000000" pitchFamily="50" charset="-128"/>
              </a:rPr>
              <a:t>4</a:t>
            </a:r>
            <a:r>
              <a:rPr lang="ja-JP" altLang="en-US" sz="1400" dirty="0">
                <a:solidFill>
                  <a:srgbClr val="624D38"/>
                </a:solidFill>
                <a:latin typeface="HGPｺﾞｼｯｸM" panose="020B0600000000000000" pitchFamily="50" charset="-128"/>
                <a:ea typeface="HGPｺﾞｼｯｸM" panose="020B0600000000000000" pitchFamily="50" charset="-128"/>
              </a:rPr>
              <a:t>～</a:t>
            </a:r>
            <a:r>
              <a:rPr lang="en-US" altLang="ja-JP" sz="1400" dirty="0">
                <a:solidFill>
                  <a:srgbClr val="624D38"/>
                </a:solidFill>
                <a:latin typeface="HGPｺﾞｼｯｸM" panose="020B0600000000000000" pitchFamily="50" charset="-128"/>
                <a:ea typeface="HGPｺﾞｼｯｸM" panose="020B0600000000000000" pitchFamily="50" charset="-128"/>
              </a:rPr>
              <a:t>9</a:t>
            </a:r>
            <a:r>
              <a:rPr lang="ja-JP" altLang="en-US" sz="1400" dirty="0">
                <a:solidFill>
                  <a:srgbClr val="624D38"/>
                </a:solidFill>
                <a:latin typeface="HGPｺﾞｼｯｸM" panose="020B0600000000000000" pitchFamily="50" charset="-128"/>
                <a:ea typeface="HGPｺﾞｼｯｸM" panose="020B0600000000000000" pitchFamily="50" charset="-128"/>
              </a:rPr>
              <a:t>月の受診者数）</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（小数点第</a:t>
            </a:r>
            <a:r>
              <a:rPr lang="en-US" altLang="ja-JP" sz="1400" dirty="0">
                <a:solidFill>
                  <a:srgbClr val="624D38"/>
                </a:solidFill>
                <a:latin typeface="HGPｺﾞｼｯｸM" panose="020B0600000000000000" pitchFamily="50" charset="-128"/>
                <a:ea typeface="HGPｺﾞｼｯｸM" panose="020B0600000000000000" pitchFamily="50" charset="-128"/>
              </a:rPr>
              <a:t>3</a:t>
            </a:r>
            <a:r>
              <a:rPr lang="ja-JP" altLang="en-US" sz="1400" dirty="0">
                <a:solidFill>
                  <a:srgbClr val="624D38"/>
                </a:solidFill>
                <a:latin typeface="HGPｺﾞｼｯｸM" panose="020B0600000000000000" pitchFamily="50" charset="-128"/>
                <a:ea typeface="HGPｺﾞｼｯｸM" panose="020B0600000000000000" pitchFamily="50" charset="-128"/>
              </a:rPr>
              <a:t>位以下四捨五入）</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22" name="四角形吹き出し 21"/>
          <p:cNvSpPr/>
          <p:nvPr/>
        </p:nvSpPr>
        <p:spPr>
          <a:xfrm>
            <a:off x="9782392" y="3003541"/>
            <a:ext cx="5446792" cy="1376548"/>
          </a:xfrm>
          <a:prstGeom prst="wedgeRectCallout">
            <a:avLst>
              <a:gd name="adj1" fmla="val -59419"/>
              <a:gd name="adj2" fmla="val -173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kumimoji="1" lang="ja-JP" altLang="en-US" sz="1400" dirty="0">
                <a:solidFill>
                  <a:srgbClr val="624D38"/>
                </a:solidFill>
                <a:latin typeface="HGPｺﾞｼｯｸM" panose="020B0600000000000000" pitchFamily="50" charset="-128"/>
                <a:ea typeface="HGPｺﾞｼｯｸM" panose="020B0600000000000000" pitchFamily="50" charset="-128"/>
              </a:rPr>
              <a:t>目的</a:t>
            </a:r>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p>
          <a:p>
            <a:r>
              <a:rPr lang="ja-JP" altLang="en-US" sz="1400" dirty="0">
                <a:solidFill>
                  <a:srgbClr val="624D38"/>
                </a:solidFill>
                <a:latin typeface="HGPｺﾞｼｯｸM" panose="020B0600000000000000" pitchFamily="50" charset="-128"/>
                <a:ea typeface="HGPｺﾞｼｯｸM" panose="020B0600000000000000" pitchFamily="50" charset="-128"/>
              </a:rPr>
              <a:t>　リコールによる介入が、リコール対象年齢全体の受診率に与える影響を評価する。</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計算方法</a:t>
            </a:r>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　</a:t>
            </a:r>
            <a:endParaRPr kumimoji="1"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リコール対象年齢の年間受診者数</a:t>
            </a:r>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リコール対象年齢の全対象者数</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（小数点第</a:t>
            </a:r>
            <a:r>
              <a:rPr lang="en-US" altLang="ja-JP" sz="1400" dirty="0">
                <a:solidFill>
                  <a:srgbClr val="624D38"/>
                </a:solidFill>
                <a:latin typeface="HGPｺﾞｼｯｸM" panose="020B0600000000000000" pitchFamily="50" charset="-128"/>
                <a:ea typeface="HGPｺﾞｼｯｸM" panose="020B0600000000000000" pitchFamily="50" charset="-128"/>
              </a:rPr>
              <a:t>2</a:t>
            </a:r>
            <a:r>
              <a:rPr lang="ja-JP" altLang="en-US" sz="1400" dirty="0">
                <a:solidFill>
                  <a:srgbClr val="624D38"/>
                </a:solidFill>
                <a:latin typeface="HGPｺﾞｼｯｸM" panose="020B0600000000000000" pitchFamily="50" charset="-128"/>
                <a:ea typeface="HGPｺﾞｼｯｸM" panose="020B0600000000000000" pitchFamily="50" charset="-128"/>
              </a:rPr>
              <a:t>位以下四捨五入）</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23" name="四角形吹き出し 22"/>
          <p:cNvSpPr/>
          <p:nvPr/>
        </p:nvSpPr>
        <p:spPr>
          <a:xfrm>
            <a:off x="9782392" y="5075556"/>
            <a:ext cx="5446792" cy="1620484"/>
          </a:xfrm>
          <a:prstGeom prst="wedgeRectCallout">
            <a:avLst>
              <a:gd name="adj1" fmla="val -59614"/>
              <a:gd name="adj2" fmla="val -181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r>
              <a:rPr kumimoji="1" lang="ja-JP" altLang="en-US" sz="1400" dirty="0">
                <a:solidFill>
                  <a:srgbClr val="624D38"/>
                </a:solidFill>
                <a:latin typeface="HGPｺﾞｼｯｸM" panose="020B0600000000000000" pitchFamily="50" charset="-128"/>
                <a:ea typeface="HGPｺﾞｼｯｸM" panose="020B0600000000000000" pitchFamily="50" charset="-128"/>
              </a:rPr>
              <a:t>目的</a:t>
            </a:r>
            <a:r>
              <a:rPr kumimoji="1" lang="en-US" altLang="ja-JP" sz="1400" dirty="0">
                <a:solidFill>
                  <a:srgbClr val="624D38"/>
                </a:solidFill>
                <a:latin typeface="HGPｺﾞｼｯｸM" panose="020B0600000000000000" pitchFamily="50" charset="-128"/>
                <a:ea typeface="HGPｺﾞｼｯｸM" panose="020B0600000000000000" pitchFamily="50" charset="-128"/>
              </a:rPr>
              <a:t>】</a:t>
            </a:r>
          </a:p>
          <a:p>
            <a:r>
              <a:rPr lang="ja-JP" altLang="en-US" sz="1400" dirty="0">
                <a:solidFill>
                  <a:srgbClr val="624D38"/>
                </a:solidFill>
                <a:latin typeface="HGPｺﾞｼｯｸM" panose="020B0600000000000000" pitchFamily="50" charset="-128"/>
                <a:ea typeface="HGPｺﾞｼｯｸM" panose="020B0600000000000000" pitchFamily="50" charset="-128"/>
              </a:rPr>
              <a:t>　リコールによる、初診者の掘り起こし効果を評価する</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計算方法</a:t>
            </a:r>
            <a:r>
              <a:rPr lang="en-US" altLang="ja-JP" sz="1400" dirty="0">
                <a:solidFill>
                  <a:srgbClr val="624D38"/>
                </a:solidFill>
                <a:latin typeface="HGPｺﾞｼｯｸM" panose="020B0600000000000000" pitchFamily="50" charset="-128"/>
                <a:ea typeface="HGPｺﾞｼｯｸM" panose="020B0600000000000000" pitchFamily="50" charset="-128"/>
              </a:rPr>
              <a:t>】</a:t>
            </a:r>
            <a:r>
              <a:rPr lang="ja-JP" altLang="en-US" sz="1400" dirty="0">
                <a:solidFill>
                  <a:srgbClr val="624D38"/>
                </a:solidFill>
                <a:latin typeface="HGPｺﾞｼｯｸM" panose="020B0600000000000000" pitchFamily="50" charset="-128"/>
                <a:ea typeface="HGPｺﾞｼｯｸM" panose="020B0600000000000000" pitchFamily="50" charset="-128"/>
              </a:rPr>
              <a:t>　（</a:t>
            </a:r>
            <a:r>
              <a:rPr lang="en-US" altLang="ja-JP" sz="1400" dirty="0">
                <a:solidFill>
                  <a:srgbClr val="624D38"/>
                </a:solidFill>
                <a:latin typeface="HGPｺﾞｼｯｸM" panose="020B0600000000000000" pitchFamily="50" charset="-128"/>
                <a:ea typeface="HGPｺﾞｼｯｸM" panose="020B0600000000000000" pitchFamily="50" charset="-128"/>
              </a:rPr>
              <a:t>10</a:t>
            </a:r>
            <a:r>
              <a:rPr lang="ja-JP" altLang="en-US" sz="1400" dirty="0">
                <a:solidFill>
                  <a:srgbClr val="624D38"/>
                </a:solidFill>
                <a:latin typeface="HGPｺﾞｼｯｸM" panose="020B0600000000000000" pitchFamily="50" charset="-128"/>
                <a:ea typeface="HGPｺﾞｼｯｸM" panose="020B0600000000000000" pitchFamily="50" charset="-128"/>
              </a:rPr>
              <a:t>月にリコールを実施した場合）</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kumimoji="1" lang="ja-JP" altLang="en-US" sz="1400" dirty="0">
                <a:solidFill>
                  <a:srgbClr val="624D38"/>
                </a:solidFill>
                <a:latin typeface="HGPｺﾞｼｯｸM" panose="020B0600000000000000" pitchFamily="50" charset="-128"/>
                <a:ea typeface="HGPｺﾞｼｯｸM" panose="020B0600000000000000" pitchFamily="50" charset="-128"/>
              </a:rPr>
              <a:t>　　</a:t>
            </a:r>
            <a:r>
              <a:rPr kumimoji="1" lang="en-US" altLang="ja-JP" sz="1400" dirty="0">
                <a:solidFill>
                  <a:srgbClr val="624D38"/>
                </a:solidFill>
                <a:latin typeface="HGPｺﾞｼｯｸM" panose="020B0600000000000000" pitchFamily="50" charset="-128"/>
                <a:ea typeface="HGPｺﾞｼｯｸM" panose="020B0600000000000000" pitchFamily="50" charset="-128"/>
              </a:rPr>
              <a:t>10</a:t>
            </a:r>
            <a:r>
              <a:rPr kumimoji="1" lang="ja-JP" altLang="en-US" sz="1400" dirty="0">
                <a:solidFill>
                  <a:srgbClr val="624D38"/>
                </a:solidFill>
                <a:latin typeface="HGPｺﾞｼｯｸM" panose="020B0600000000000000" pitchFamily="50" charset="-128"/>
                <a:ea typeface="HGPｺﾞｼｯｸM" panose="020B0600000000000000" pitchFamily="50" charset="-128"/>
              </a:rPr>
              <a:t>月以降の受診者数のうち、初診者数を計上する</a:t>
            </a:r>
            <a:endParaRPr kumimoji="1"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　</a:t>
            </a:r>
            <a:r>
              <a:rPr lang="en-US" altLang="ja-JP" sz="1400" dirty="0">
                <a:solidFill>
                  <a:srgbClr val="FF0000"/>
                </a:solidFill>
                <a:latin typeface="HGPｺﾞｼｯｸM" panose="020B0600000000000000" pitchFamily="50" charset="-128"/>
                <a:ea typeface="HGPｺﾞｼｯｸM" panose="020B0600000000000000" pitchFamily="50" charset="-128"/>
              </a:rPr>
              <a:t>※</a:t>
            </a:r>
            <a:r>
              <a:rPr lang="ja-JP" altLang="en-US" sz="1400" dirty="0">
                <a:solidFill>
                  <a:srgbClr val="FF0000"/>
                </a:solidFill>
                <a:latin typeface="HGPｺﾞｼｯｸM" panose="020B0600000000000000" pitchFamily="50" charset="-128"/>
                <a:ea typeface="HGPｺﾞｼｯｸM" panose="020B0600000000000000" pitchFamily="50" charset="-128"/>
              </a:rPr>
              <a:t>　可能であれば、</a:t>
            </a:r>
            <a:r>
              <a:rPr lang="en-US" altLang="ja-JP" sz="1400" dirty="0">
                <a:solidFill>
                  <a:srgbClr val="FF0000"/>
                </a:solidFill>
                <a:latin typeface="HGPｺﾞｼｯｸM" panose="020B0600000000000000" pitchFamily="50" charset="-128"/>
                <a:ea typeface="HGPｺﾞｼｯｸM" panose="020B0600000000000000" pitchFamily="50" charset="-128"/>
              </a:rPr>
              <a:t>10</a:t>
            </a:r>
            <a:r>
              <a:rPr lang="ja-JP" altLang="en-US" sz="1400" dirty="0">
                <a:solidFill>
                  <a:srgbClr val="FF0000"/>
                </a:solidFill>
                <a:latin typeface="HGPｺﾞｼｯｸM" panose="020B0600000000000000" pitchFamily="50" charset="-128"/>
                <a:ea typeface="HGPｺﾞｼｯｸM" panose="020B0600000000000000" pitchFamily="50" charset="-128"/>
              </a:rPr>
              <a:t>月以降の受診者における再診者数も計上し、</a:t>
            </a:r>
            <a:endParaRPr lang="en-US" altLang="ja-JP" sz="1400" dirty="0">
              <a:solidFill>
                <a:srgbClr val="FF0000"/>
              </a:solidFill>
              <a:latin typeface="HGPｺﾞｼｯｸM" panose="020B0600000000000000" pitchFamily="50" charset="-128"/>
              <a:ea typeface="HGPｺﾞｼｯｸM" panose="020B0600000000000000" pitchFamily="50" charset="-128"/>
            </a:endParaRPr>
          </a:p>
          <a:p>
            <a:r>
              <a:rPr kumimoji="1" lang="ja-JP" altLang="en-US" sz="1400" dirty="0">
                <a:solidFill>
                  <a:srgbClr val="FF0000"/>
                </a:solidFill>
                <a:latin typeface="HGPｺﾞｼｯｸM" panose="020B0600000000000000" pitchFamily="50" charset="-128"/>
                <a:ea typeface="HGPｺﾞｼｯｸM" panose="020B0600000000000000" pitchFamily="50" charset="-128"/>
              </a:rPr>
              <a:t>　　　</a:t>
            </a:r>
            <a:r>
              <a:rPr lang="ja-JP" altLang="en-US" sz="1400" dirty="0">
                <a:solidFill>
                  <a:srgbClr val="FF0000"/>
                </a:solidFill>
                <a:latin typeface="HGPｺﾞｼｯｸM" panose="020B0600000000000000" pitchFamily="50" charset="-128"/>
                <a:ea typeface="HGPｺﾞｼｯｸM" panose="020B0600000000000000" pitchFamily="50" charset="-128"/>
              </a:rPr>
              <a:t> 初診者数　</a:t>
            </a:r>
            <a:r>
              <a:rPr lang="en-US" altLang="ja-JP" sz="1400" dirty="0">
                <a:solidFill>
                  <a:srgbClr val="FF0000"/>
                </a:solidFill>
                <a:latin typeface="HGPｺﾞｼｯｸM" panose="020B0600000000000000" pitchFamily="50" charset="-128"/>
                <a:ea typeface="HGPｺﾞｼｯｸM" panose="020B0600000000000000" pitchFamily="50" charset="-128"/>
              </a:rPr>
              <a:t>÷</a:t>
            </a:r>
            <a:r>
              <a:rPr lang="ja-JP" altLang="en-US" sz="1400" dirty="0">
                <a:solidFill>
                  <a:srgbClr val="FF0000"/>
                </a:solidFill>
                <a:latin typeface="HGPｺﾞｼｯｸM" panose="020B0600000000000000" pitchFamily="50" charset="-128"/>
                <a:ea typeface="HGPｺﾞｼｯｸM" panose="020B0600000000000000" pitchFamily="50" charset="-128"/>
              </a:rPr>
              <a:t>　（初診者数＋再診者数）　で初診割合を算出。</a:t>
            </a:r>
            <a:endParaRPr lang="en-US" altLang="ja-JP" sz="1400" dirty="0">
              <a:solidFill>
                <a:srgbClr val="FF0000"/>
              </a:solidFill>
              <a:latin typeface="HGPｺﾞｼｯｸM" panose="020B0600000000000000" pitchFamily="50" charset="-128"/>
              <a:ea typeface="HGPｺﾞｼｯｸM" panose="020B0600000000000000" pitchFamily="50" charset="-128"/>
            </a:endParaRPr>
          </a:p>
          <a:p>
            <a:r>
              <a:rPr kumimoji="1" lang="ja-JP" altLang="en-US" sz="1400" dirty="0">
                <a:solidFill>
                  <a:srgbClr val="FF0000"/>
                </a:solidFill>
                <a:latin typeface="HGPｺﾞｼｯｸM" panose="020B0600000000000000" pitchFamily="50" charset="-128"/>
                <a:ea typeface="HGPｺﾞｼｯｸM" panose="020B0600000000000000" pitchFamily="50" charset="-128"/>
              </a:rPr>
              <a:t>　　　</a:t>
            </a:r>
            <a:r>
              <a:rPr lang="ja-JP" altLang="en-US" sz="1400" dirty="0">
                <a:solidFill>
                  <a:srgbClr val="624D38"/>
                </a:solidFill>
                <a:latin typeface="HGPｺﾞｼｯｸM" panose="020B0600000000000000" pitchFamily="50" charset="-128"/>
                <a:ea typeface="HGPｺﾞｼｯｸM" panose="020B0600000000000000" pitchFamily="50" charset="-128"/>
              </a:rPr>
              <a:t>（小数点第</a:t>
            </a:r>
            <a:r>
              <a:rPr lang="en-US" altLang="ja-JP" sz="1400" dirty="0">
                <a:solidFill>
                  <a:srgbClr val="624D38"/>
                </a:solidFill>
                <a:latin typeface="HGPｺﾞｼｯｸM" panose="020B0600000000000000" pitchFamily="50" charset="-128"/>
                <a:ea typeface="HGPｺﾞｼｯｸM" panose="020B0600000000000000" pitchFamily="50" charset="-128"/>
              </a:rPr>
              <a:t>3</a:t>
            </a:r>
            <a:r>
              <a:rPr lang="ja-JP" altLang="en-US" sz="1400" dirty="0">
                <a:solidFill>
                  <a:srgbClr val="624D38"/>
                </a:solidFill>
                <a:latin typeface="HGPｺﾞｼｯｸM" panose="020B0600000000000000" pitchFamily="50" charset="-128"/>
                <a:ea typeface="HGPｺﾞｼｯｸM" panose="020B0600000000000000" pitchFamily="50" charset="-128"/>
              </a:rPr>
              <a:t>位以下四捨五入）</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24" name="コンテンツ プレースホルダー 5"/>
          <p:cNvSpPr txBox="1">
            <a:spLocks/>
          </p:cNvSpPr>
          <p:nvPr/>
        </p:nvSpPr>
        <p:spPr>
          <a:xfrm>
            <a:off x="3657599" y="332760"/>
            <a:ext cx="4820095" cy="483997"/>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altLang="en-US" sz="1000" dirty="0">
                <a:solidFill>
                  <a:srgbClr val="624D38"/>
                </a:solidFill>
                <a:latin typeface="Meiryo UI" panose="020B0604030504040204" pitchFamily="50" charset="-128"/>
                <a:ea typeface="Meiryo UI" panose="020B0604030504040204" pitchFamily="50" charset="-128"/>
              </a:rPr>
              <a:t>＊有意差検定を行ってみたい場合や図を作成したい場合は、研究班ウェブサイト「より詳しく受診率向上事業の評価を行いたい方へ」でご提供している計算用エクセルファイルをご活用ください。（</a:t>
            </a:r>
            <a:r>
              <a:rPr lang="en-US" altLang="ja-JP" sz="1000" dirty="0">
                <a:solidFill>
                  <a:srgbClr val="624D38"/>
                </a:solidFill>
                <a:latin typeface="Meiryo UI" panose="020B0604030504040204" pitchFamily="50" charset="-128"/>
                <a:ea typeface="Meiryo UI" panose="020B0604030504040204" pitchFamily="50" charset="-128"/>
              </a:rPr>
              <a:t>http://prev.ncc.go.jp</a:t>
            </a:r>
            <a:r>
              <a:rPr altLang="en-US" sz="1000" dirty="0">
                <a:solidFill>
                  <a:srgbClr val="624D38"/>
                </a:solidFill>
                <a:latin typeface="Meiryo UI" panose="020B0604030504040204" pitchFamily="50" charset="-128"/>
                <a:ea typeface="Meiryo UI" panose="020B0604030504040204" pitchFamily="50" charset="-128"/>
              </a:rPr>
              <a:t>）</a:t>
            </a:r>
          </a:p>
        </p:txBody>
      </p:sp>
      <p:sp>
        <p:nvSpPr>
          <p:cNvPr id="25" name="円/楕円 24"/>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7" name="スライド番号プレースホルダー 6"/>
          <p:cNvSpPr>
            <a:spLocks noGrp="1"/>
          </p:cNvSpPr>
          <p:nvPr>
            <p:ph type="sldNum" sz="quarter" idx="12"/>
          </p:nvPr>
        </p:nvSpPr>
        <p:spPr>
          <a:xfrm>
            <a:off x="8402383" y="6391656"/>
            <a:ext cx="480060" cy="237744"/>
          </a:xfrm>
        </p:spPr>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5</a:t>
            </a:fld>
            <a:endParaRPr altLang="en-US" sz="1400" dirty="0">
              <a:solidFill>
                <a:srgbClr val="FFFFFF"/>
              </a:solidFill>
              <a:latin typeface="Meiryo UI" panose="020B0604030504040204" pitchFamily="50" charset="-128"/>
              <a:ea typeface="Meiryo UI" panose="020B0604030504040204" pitchFamily="50" charset="-128"/>
            </a:endParaRPr>
          </a:p>
        </p:txBody>
      </p:sp>
      <p:sp>
        <p:nvSpPr>
          <p:cNvPr id="15" name="四角形吹き出し 14"/>
          <p:cNvSpPr/>
          <p:nvPr/>
        </p:nvSpPr>
        <p:spPr>
          <a:xfrm>
            <a:off x="-2250836" y="1048785"/>
            <a:ext cx="2088232" cy="3331303"/>
          </a:xfrm>
          <a:prstGeom prst="wedgeRectCallout">
            <a:avLst>
              <a:gd name="adj1" fmla="val 73827"/>
              <a:gd name="adj2" fmla="val 4936"/>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624D38"/>
                </a:solidFill>
                <a:latin typeface="HGPｺﾞｼｯｸM" panose="020B0600000000000000" pitchFamily="50" charset="-128"/>
                <a:ea typeface="HGPｺﾞｼｯｸM" panose="020B0600000000000000" pitchFamily="50" charset="-128"/>
              </a:rPr>
              <a:t>・比較対照群を前年度ではなく、同年度（</a:t>
            </a:r>
            <a:r>
              <a:rPr lang="en-US" altLang="ja-JP" sz="1400" dirty="0">
                <a:solidFill>
                  <a:srgbClr val="624D38"/>
                </a:solidFill>
                <a:latin typeface="HGPｺﾞｼｯｸM" panose="020B0600000000000000" pitchFamily="50" charset="-128"/>
                <a:ea typeface="HGPｺﾞｼｯｸM" panose="020B0600000000000000" pitchFamily="50" charset="-128"/>
              </a:rPr>
              <a:t>2021</a:t>
            </a:r>
            <a:r>
              <a:rPr lang="ja-JP" altLang="en-US" sz="1400" dirty="0">
                <a:solidFill>
                  <a:srgbClr val="624D38"/>
                </a:solidFill>
                <a:latin typeface="HGPｺﾞｼｯｸM" panose="020B0600000000000000" pitchFamily="50" charset="-128"/>
                <a:ea typeface="HGPｺﾞｼｯｸM" panose="020B0600000000000000" pitchFamily="50" charset="-128"/>
              </a:rPr>
              <a:t>年度）の他の年齢などにしている場合は、そちらをお書きください。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rgbClr val="624D38"/>
                </a:solidFill>
                <a:latin typeface="HGPｺﾞｼｯｸM" panose="020B0600000000000000" pitchFamily="50" charset="-128"/>
                <a:ea typeface="HGPｺﾞｼｯｸM" panose="020B0600000000000000" pitchFamily="50" charset="-128"/>
              </a:rPr>
              <a:t>・両方記載いただける場合はセルを増やしてください。</a:t>
            </a:r>
            <a:endParaRPr lang="en-US" altLang="ja-JP" sz="1400" dirty="0">
              <a:solidFill>
                <a:srgbClr val="624D38"/>
              </a:solidFill>
              <a:latin typeface="HGPｺﾞｼｯｸM" panose="020B0600000000000000" pitchFamily="50" charset="-128"/>
              <a:ea typeface="HGPｺﾞｼｯｸM" panose="020B0600000000000000" pitchFamily="50" charset="-128"/>
            </a:endParaRPr>
          </a:p>
          <a:p>
            <a:r>
              <a:rPr lang="ja-JP" altLang="en-US" sz="1400" dirty="0">
                <a:solidFill>
                  <a:schemeClr val="tx1"/>
                </a:solidFill>
                <a:latin typeface="HGPｺﾞｼｯｸM" panose="020B0600000000000000" pitchFamily="50" charset="-128"/>
                <a:ea typeface="HGPｺﾞｼｯｸM" panose="020B0600000000000000" pitchFamily="50" charset="-128"/>
              </a:rPr>
              <a:t>・前年度も同じ資材（国立がん研究センターがん対策研究所提供の資材）を使用されている場合は、他の年齢などを比較対照群としてください。</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endParaRPr lang="en-US" altLang="ja-JP" sz="1400" dirty="0">
              <a:solidFill>
                <a:srgbClr val="624D38"/>
              </a:solidFill>
              <a:latin typeface="HGPｺﾞｼｯｸM" panose="020B0600000000000000" pitchFamily="50" charset="-128"/>
              <a:ea typeface="HGPｺﾞｼｯｸM" panose="020B0600000000000000" pitchFamily="50" charset="-128"/>
            </a:endParaRPr>
          </a:p>
        </p:txBody>
      </p:sp>
      <p:sp>
        <p:nvSpPr>
          <p:cNvPr id="16" name="コンテンツ プレースホルダー 5"/>
          <p:cNvSpPr txBox="1">
            <a:spLocks/>
          </p:cNvSpPr>
          <p:nvPr/>
        </p:nvSpPr>
        <p:spPr>
          <a:xfrm>
            <a:off x="2833561" y="969157"/>
            <a:ext cx="5644133"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rPr>
              <a:t>比較対象の集計対象時期は、その年度のリコール時期ではなく介入群と同じ時期を記載してください</a:t>
            </a:r>
          </a:p>
        </p:txBody>
      </p:sp>
      <p:sp>
        <p:nvSpPr>
          <p:cNvPr id="26" name="コンテンツ プレースホルダー 5"/>
          <p:cNvSpPr txBox="1">
            <a:spLocks/>
          </p:cNvSpPr>
          <p:nvPr/>
        </p:nvSpPr>
        <p:spPr>
          <a:xfrm>
            <a:off x="3519361" y="2864896"/>
            <a:ext cx="4820095"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altLang="en-US" sz="1000" dirty="0">
                <a:solidFill>
                  <a:srgbClr val="FF0000"/>
                </a:solidFill>
                <a:latin typeface="Meiryo UI" panose="020B0604030504040204" pitchFamily="50" charset="-128"/>
                <a:ea typeface="Meiryo UI" panose="020B0604030504040204" pitchFamily="50" charset="-128"/>
              </a:rPr>
              <a:t>＊リコールを行っていない場合は、上記と同様の値でかまいません</a:t>
            </a:r>
          </a:p>
        </p:txBody>
      </p:sp>
      <p:sp>
        <p:nvSpPr>
          <p:cNvPr id="28" name="コンテンツ プレースホルダー 5"/>
          <p:cNvSpPr txBox="1">
            <a:spLocks/>
          </p:cNvSpPr>
          <p:nvPr/>
        </p:nvSpPr>
        <p:spPr>
          <a:xfrm>
            <a:off x="4306761" y="5006984"/>
            <a:ext cx="4820095" cy="277291"/>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180975" indent="-147638">
              <a:lnSpc>
                <a:spcPct val="120000"/>
              </a:lnSpc>
              <a:spcBef>
                <a:spcPts val="0"/>
              </a:spcBef>
              <a:buFont typeface="Arial" pitchFamily="34" charset="0"/>
              <a:buNone/>
            </a:pPr>
            <a:r>
              <a:rPr altLang="en-US" sz="1000" dirty="0">
                <a:solidFill>
                  <a:srgbClr val="FF0000"/>
                </a:solidFill>
                <a:latin typeface="Meiryo UI" panose="020B0604030504040204" pitchFamily="50" charset="-128"/>
                <a:ea typeface="Meiryo UI" panose="020B0604030504040204" pitchFamily="50" charset="-128"/>
              </a:rPr>
              <a:t>＊リコールを行っていない場合は、年間の合計をお書きください</a:t>
            </a:r>
          </a:p>
        </p:txBody>
      </p:sp>
    </p:spTree>
    <p:extLst>
      <p:ext uri="{BB962C8B-B14F-4D97-AF65-F5344CB8AC3E}">
        <p14:creationId xmlns:p14="http://schemas.microsoft.com/office/powerpoint/2010/main" val="154595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4</a:t>
            </a:r>
            <a:r>
              <a:rPr lang="ja-JP" altLang="en-US" dirty="0"/>
              <a:t>　検証②　感想</a:t>
            </a:r>
            <a:endParaRPr kumimoji="1" lang="ja-JP" dirty="0"/>
          </a:p>
        </p:txBody>
      </p:sp>
      <p:sp>
        <p:nvSpPr>
          <p:cNvPr id="6" name="コンテンツ プレースホルダー 5"/>
          <p:cNvSpPr>
            <a:spLocks noGrp="1"/>
          </p:cNvSpPr>
          <p:nvPr>
            <p:ph idx="1"/>
          </p:nvPr>
        </p:nvSpPr>
        <p:spPr>
          <a:xfrm>
            <a:off x="362391" y="871732"/>
            <a:ext cx="7132320" cy="519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 indent="0">
              <a:buNone/>
            </a:pPr>
            <a:r>
              <a:rPr lang="ja-JP" altLang="en-US" sz="2200" dirty="0">
                <a:solidFill>
                  <a:schemeClr val="tx1"/>
                </a:solidFill>
                <a:latin typeface="Meiryo UI" panose="020B0604030504040204" pitchFamily="50" charset="-128"/>
                <a:ea typeface="Meiryo UI" panose="020B0604030504040204" pitchFamily="50" charset="-128"/>
              </a:rPr>
              <a:t>＜工夫した点・よかった点＞</a:t>
            </a:r>
            <a:endParaRPr lang="en-US" altLang="ja-JP" sz="22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53777" y="1391296"/>
            <a:ext cx="8136904" cy="20570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rgbClr val="624D38"/>
                </a:solidFill>
                <a:latin typeface="Meiryo UI" panose="020B0604030504040204" pitchFamily="50" charset="-128"/>
                <a:ea typeface="Meiryo UI" panose="020B0604030504040204" pitchFamily="50" charset="-128"/>
              </a:rPr>
              <a:t>工夫した点</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 </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よかった点</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 </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r>
              <a:rPr lang="ja-JP" altLang="en-US" sz="2000" dirty="0">
                <a:solidFill>
                  <a:srgbClr val="624D38"/>
                </a:solidFill>
                <a:latin typeface="Meiryo UI" panose="020B0604030504040204" pitchFamily="50" charset="-128"/>
                <a:ea typeface="Meiryo UI" panose="020B0604030504040204" pitchFamily="50" charset="-128"/>
              </a:rPr>
              <a:t> </a:t>
            </a:r>
            <a:endParaRPr lang="en-US" altLang="ja-JP" sz="2000" dirty="0">
              <a:solidFill>
                <a:srgbClr val="624D38"/>
              </a:solidFill>
              <a:latin typeface="Meiryo UI" panose="020B0604030504040204" pitchFamily="50" charset="-128"/>
              <a:ea typeface="Meiryo UI" panose="020B0604030504040204" pitchFamily="50" charset="-128"/>
            </a:endParaRPr>
          </a:p>
          <a:p>
            <a:endParaRPr lang="ja-JP" altLang="en-US" sz="2000" dirty="0">
              <a:solidFill>
                <a:prstClr val="black"/>
              </a:solidFill>
              <a:latin typeface="Meiryo UI" panose="020B0604030504040204" pitchFamily="50" charset="-128"/>
              <a:ea typeface="Meiryo UI" panose="020B0604030504040204" pitchFamily="50" charset="-128"/>
            </a:endParaRPr>
          </a:p>
          <a:p>
            <a:endParaRPr kumimoji="1" lang="en-US" altLang="ja-JP" sz="2000" dirty="0">
              <a:solidFill>
                <a:srgbClr val="624D38"/>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53777" y="4072773"/>
            <a:ext cx="8136904" cy="19089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b="1" dirty="0">
                <a:solidFill>
                  <a:srgbClr val="624D38"/>
                </a:solidFill>
                <a:latin typeface="Meiryo UI" panose="020B0604030504040204" pitchFamily="50" charset="-128"/>
                <a:ea typeface="Meiryo UI" panose="020B0604030504040204" pitchFamily="50" charset="-128"/>
              </a:rPr>
              <a:t>・</a:t>
            </a:r>
            <a:endParaRPr lang="en-US" altLang="ja-JP" sz="1600" b="1"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b="1" dirty="0">
                <a:solidFill>
                  <a:srgbClr val="624D38"/>
                </a:solidFill>
                <a:latin typeface="Meiryo UI" panose="020B0604030504040204" pitchFamily="50" charset="-128"/>
                <a:ea typeface="Meiryo UI" panose="020B0604030504040204" pitchFamily="50" charset="-128"/>
              </a:rPr>
              <a:t>・</a:t>
            </a:r>
            <a:endParaRPr lang="en-US" altLang="ja-JP" sz="1600" b="1"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b="1" dirty="0">
                <a:solidFill>
                  <a:srgbClr val="624D38"/>
                </a:solidFill>
                <a:latin typeface="Meiryo UI" panose="020B0604030504040204" pitchFamily="50" charset="-128"/>
                <a:ea typeface="Meiryo UI" panose="020B0604030504040204" pitchFamily="50" charset="-128"/>
              </a:rPr>
              <a:t>・</a:t>
            </a:r>
            <a:endParaRPr lang="en-US" altLang="ja-JP" sz="1600" b="1"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b="1" dirty="0">
                <a:solidFill>
                  <a:srgbClr val="624D38"/>
                </a:solidFill>
                <a:latin typeface="Meiryo UI" panose="020B0604030504040204" pitchFamily="50" charset="-128"/>
                <a:ea typeface="Meiryo UI" panose="020B0604030504040204" pitchFamily="50" charset="-128"/>
              </a:rPr>
              <a:t>・</a:t>
            </a:r>
            <a:endParaRPr lang="en-US" altLang="ja-JP" sz="1600" b="1" dirty="0">
              <a:solidFill>
                <a:srgbClr val="624D38"/>
              </a:solidFill>
              <a:latin typeface="Meiryo UI" panose="020B0604030504040204" pitchFamily="50" charset="-128"/>
              <a:ea typeface="Meiryo UI" panose="020B0604030504040204" pitchFamily="50" charset="-128"/>
            </a:endParaRPr>
          </a:p>
        </p:txBody>
      </p:sp>
      <p:sp>
        <p:nvSpPr>
          <p:cNvPr id="9" name="コンテンツ プレースホルダー 5"/>
          <p:cNvSpPr txBox="1">
            <a:spLocks/>
          </p:cNvSpPr>
          <p:nvPr/>
        </p:nvSpPr>
        <p:spPr>
          <a:xfrm>
            <a:off x="370090" y="3610281"/>
            <a:ext cx="7132320" cy="519564"/>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05740" indent="-171450" algn="l" defTabSz="685800" rtl="0" eaLnBrk="1" latinLnBrk="0" hangingPunct="1">
              <a:lnSpc>
                <a:spcPct val="90000"/>
              </a:lnSpc>
              <a:spcBef>
                <a:spcPts val="1350"/>
              </a:spcBef>
              <a:buSzPct val="80000"/>
              <a:buFont typeface="Arial" pitchFamily="34" charset="0"/>
              <a:buChar char="•"/>
              <a:defRPr kumimoji="1" lang="ja-JP" sz="1500" kern="1200">
                <a:solidFill>
                  <a:schemeClr val="lt1"/>
                </a:solidFill>
                <a:latin typeface="+mn-lt"/>
                <a:ea typeface="+mn-ea"/>
                <a:cs typeface="+mn-cs"/>
              </a:defRPr>
            </a:lvl1pPr>
            <a:lvl2pPr marL="445770" indent="-171450" algn="l" defTabSz="685800" rtl="0" eaLnBrk="1" latinLnBrk="0" hangingPunct="1">
              <a:lnSpc>
                <a:spcPct val="90000"/>
              </a:lnSpc>
              <a:spcBef>
                <a:spcPts val="750"/>
              </a:spcBef>
              <a:buSzPct val="80000"/>
              <a:buFont typeface="Arial" pitchFamily="34" charset="0"/>
              <a:buChar char="•"/>
              <a:defRPr kumimoji="1" lang="ja-JP" sz="1350" kern="1200">
                <a:solidFill>
                  <a:schemeClr val="lt1"/>
                </a:solidFill>
                <a:latin typeface="+mn-lt"/>
                <a:ea typeface="+mn-ea"/>
                <a:cs typeface="+mn-cs"/>
              </a:defRPr>
            </a:lvl2pPr>
            <a:lvl3pPr marL="685800" indent="-171450" algn="l" defTabSz="685800" rtl="0" eaLnBrk="1" latinLnBrk="0" hangingPunct="1">
              <a:lnSpc>
                <a:spcPct val="90000"/>
              </a:lnSpc>
              <a:spcBef>
                <a:spcPts val="600"/>
              </a:spcBef>
              <a:buSzPct val="80000"/>
              <a:buFont typeface="Arial" pitchFamily="34" charset="0"/>
              <a:buChar char="•"/>
              <a:defRPr kumimoji="1" lang="ja-JP" sz="1200" kern="1200">
                <a:solidFill>
                  <a:schemeClr val="lt1"/>
                </a:solidFill>
                <a:latin typeface="+mn-lt"/>
                <a:ea typeface="+mn-ea"/>
                <a:cs typeface="+mn-cs"/>
              </a:defRPr>
            </a:lvl3pPr>
            <a:lvl4pPr marL="92583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4pPr>
            <a:lvl5pPr marL="116586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5pPr>
            <a:lvl6pPr marL="1405890" indent="-171450" algn="l" defTabSz="685800" rtl="0" eaLnBrk="1" latinLnBrk="0" hangingPunct="1">
              <a:lnSpc>
                <a:spcPct val="90000"/>
              </a:lnSpc>
              <a:spcBef>
                <a:spcPts val="600"/>
              </a:spcBef>
              <a:buSzPct val="80000"/>
              <a:buFont typeface="Arial" pitchFamily="34" charset="0"/>
              <a:buChar char="•"/>
              <a:defRPr kumimoji="1" lang="ja-JP" sz="1050" kern="1200">
                <a:solidFill>
                  <a:schemeClr val="lt1"/>
                </a:solidFill>
                <a:latin typeface="+mn-lt"/>
                <a:ea typeface="+mn-ea"/>
                <a:cs typeface="+mn-cs"/>
              </a:defRPr>
            </a:lvl6pPr>
            <a:lvl7pPr marL="164592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7pPr>
            <a:lvl8pPr marL="188595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8pPr>
            <a:lvl9pPr marL="2125980" indent="-171450" algn="l" defTabSz="685800" rtl="0" eaLnBrk="1" latinLnBrk="0" hangingPunct="1">
              <a:lnSpc>
                <a:spcPct val="90000"/>
              </a:lnSpc>
              <a:spcBef>
                <a:spcPts val="600"/>
              </a:spcBef>
              <a:buSzPct val="80000"/>
              <a:buFont typeface="Arial" pitchFamily="34" charset="0"/>
              <a:buChar char="•"/>
              <a:defRPr kumimoji="1" lang="ja-JP" sz="1050" kern="1200" baseline="0">
                <a:solidFill>
                  <a:schemeClr val="lt1"/>
                </a:solidFill>
                <a:latin typeface="+mn-lt"/>
                <a:ea typeface="+mn-ea"/>
                <a:cs typeface="+mn-cs"/>
              </a:defRPr>
            </a:lvl9pPr>
          </a:lstStyle>
          <a:p>
            <a:pPr marL="34290" indent="0">
              <a:buFont typeface="Arial" pitchFamily="34" charset="0"/>
              <a:buNone/>
            </a:pPr>
            <a:r>
              <a:rPr altLang="en-US" sz="2200" dirty="0">
                <a:solidFill>
                  <a:srgbClr val="624D38"/>
                </a:solidFill>
                <a:latin typeface="Meiryo UI" panose="020B0604030504040204" pitchFamily="50" charset="-128"/>
                <a:ea typeface="Meiryo UI" panose="020B0604030504040204" pitchFamily="50" charset="-128"/>
              </a:rPr>
              <a:t>＜気がついた点・反省点＞</a:t>
            </a: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3" name="スライド番号プレースホルダー 2"/>
          <p:cNvSpPr>
            <a:spLocks noGrp="1"/>
          </p:cNvSpPr>
          <p:nvPr>
            <p:ph type="sldNum" sz="quarter" idx="12"/>
          </p:nvPr>
        </p:nvSpPr>
        <p:spPr>
          <a:xfrm>
            <a:off x="8402377" y="6391656"/>
            <a:ext cx="480060" cy="237744"/>
          </a:xfrm>
        </p:spPr>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6</a:t>
            </a:fld>
            <a:endParaRPr altLang="en-US" sz="14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4398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553777" y="16463"/>
            <a:ext cx="7132320" cy="804261"/>
          </a:xfrm>
        </p:spPr>
        <p:txBody>
          <a:bodyPr/>
          <a:lstStyle/>
          <a:p>
            <a:r>
              <a:rPr lang="en-US" altLang="ja-JP" dirty="0"/>
              <a:t>5</a:t>
            </a:r>
            <a:r>
              <a:rPr lang="ja-JP" altLang="en-US" dirty="0"/>
              <a:t>　検証③　受診率比較結果に関する留意点</a:t>
            </a:r>
            <a:endParaRPr kumimoji="1" lang="ja-JP" dirty="0"/>
          </a:p>
        </p:txBody>
      </p:sp>
      <p:sp>
        <p:nvSpPr>
          <p:cNvPr id="6" name="コンテンツ プレースホルダー 5"/>
          <p:cNvSpPr>
            <a:spLocks noGrp="1"/>
          </p:cNvSpPr>
          <p:nvPr>
            <p:ph idx="1"/>
          </p:nvPr>
        </p:nvSpPr>
        <p:spPr>
          <a:xfrm>
            <a:off x="536559" y="1191042"/>
            <a:ext cx="8328290" cy="519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92075" lvl="0" indent="-92075" defTabSz="914400">
              <a:lnSpc>
                <a:spcPct val="100000"/>
              </a:lnSpc>
              <a:spcBef>
                <a:spcPts val="0"/>
              </a:spcBef>
              <a:buSzTx/>
              <a:buNone/>
            </a:pPr>
            <a:r>
              <a:rPr kumimoji="0" lang="ja-JP" altLang="en-US" sz="1700" dirty="0">
                <a:solidFill>
                  <a:srgbClr val="FF0000"/>
                </a:solidFill>
                <a:latin typeface="Meiryo UI" panose="020B0604030504040204" pitchFamily="50" charset="-128"/>
                <a:ea typeface="Meiryo UI" panose="020B0604030504040204" pitchFamily="50" charset="-128"/>
              </a:rPr>
              <a:t>＊対象の違い（無料クーポン対象者の有無など）、受診勧奨方法の違い、検診提供体制の違いなど、受診率を比較する際に留意すべき点があれば記載してください。</a:t>
            </a:r>
          </a:p>
          <a:p>
            <a:pPr marL="34290" indent="0">
              <a:buNone/>
            </a:pPr>
            <a:endParaRPr lang="en-US" altLang="ja-JP" sz="17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53777" y="1683662"/>
            <a:ext cx="8136904" cy="40494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pPr marL="92075" indent="-92075"/>
            <a:r>
              <a:rPr lang="ja-JP" altLang="en-US" sz="1600" dirty="0">
                <a:solidFill>
                  <a:srgbClr val="624D38"/>
                </a:solidFill>
                <a:latin typeface="Meiryo UI" panose="020B0604030504040204" pitchFamily="50" charset="-128"/>
                <a:ea typeface="Meiryo UI" panose="020B0604030504040204" pitchFamily="50" charset="-128"/>
              </a:rPr>
              <a:t>・</a:t>
            </a:r>
            <a:endParaRPr lang="en-US" altLang="ja-JP" sz="1600" dirty="0">
              <a:solidFill>
                <a:srgbClr val="624D38"/>
              </a:solidFill>
              <a:latin typeface="Meiryo UI" panose="020B0604030504040204" pitchFamily="50" charset="-128"/>
              <a:ea typeface="Meiryo UI" panose="020B0604030504040204" pitchFamily="50" charset="-128"/>
            </a:endParaRPr>
          </a:p>
          <a:p>
            <a:r>
              <a:rPr kumimoji="1" lang="ja-JP" altLang="en-US" sz="1600" dirty="0">
                <a:solidFill>
                  <a:srgbClr val="624D38"/>
                </a:solidFill>
                <a:latin typeface="Meiryo UI" panose="020B0604030504040204" pitchFamily="50" charset="-128"/>
                <a:ea typeface="Meiryo UI" panose="020B0604030504040204" pitchFamily="50" charset="-128"/>
              </a:rPr>
              <a:t>・</a:t>
            </a:r>
            <a:endParaRPr kumimoji="1" lang="en-US" altLang="ja-JP" sz="1600" dirty="0">
              <a:solidFill>
                <a:srgbClr val="624D38"/>
              </a:solidFill>
              <a:latin typeface="Meiryo UI" panose="020B0604030504040204" pitchFamily="50" charset="-128"/>
              <a:ea typeface="Meiryo UI" panose="020B0604030504040204" pitchFamily="50" charset="-128"/>
            </a:endParaRPr>
          </a:p>
          <a:p>
            <a:r>
              <a:rPr kumimoji="1" lang="ja-JP" altLang="en-US" sz="1600" dirty="0">
                <a:solidFill>
                  <a:srgbClr val="624D38"/>
                </a:solidFill>
                <a:latin typeface="Meiryo UI" panose="020B0604030504040204" pitchFamily="50" charset="-128"/>
                <a:ea typeface="Meiryo UI" panose="020B0604030504040204" pitchFamily="50" charset="-128"/>
              </a:rPr>
              <a:t>・</a:t>
            </a:r>
            <a:endParaRPr kumimoji="1" lang="en-US" altLang="ja-JP" sz="1600" dirty="0">
              <a:solidFill>
                <a:srgbClr val="624D38"/>
              </a:solidFill>
              <a:latin typeface="Meiryo UI" panose="020B0604030504040204" pitchFamily="50" charset="-128"/>
              <a:ea typeface="Meiryo UI" panose="020B0604030504040204" pitchFamily="50" charset="-128"/>
            </a:endParaRPr>
          </a:p>
          <a:p>
            <a:r>
              <a:rPr kumimoji="1" lang="ja-JP" altLang="en-US" sz="1600" dirty="0">
                <a:solidFill>
                  <a:srgbClr val="624D38"/>
                </a:solidFill>
                <a:latin typeface="Meiryo UI" panose="020B0604030504040204" pitchFamily="50" charset="-128"/>
                <a:ea typeface="Meiryo UI" panose="020B0604030504040204" pitchFamily="50" charset="-128"/>
              </a:rPr>
              <a:t>・</a:t>
            </a:r>
            <a:endParaRPr kumimoji="1" lang="en-US" altLang="ja-JP" sz="1600" dirty="0">
              <a:solidFill>
                <a:srgbClr val="624D38"/>
              </a:solidFill>
              <a:latin typeface="Meiryo UI" panose="020B0604030504040204" pitchFamily="50" charset="-128"/>
              <a:ea typeface="Meiryo UI" panose="020B0604030504040204" pitchFamily="50" charset="-128"/>
            </a:endParaRPr>
          </a:p>
        </p:txBody>
      </p:sp>
      <p:sp>
        <p:nvSpPr>
          <p:cNvPr id="11" name="円/楕円 10"/>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FF"/>
              </a:solidFill>
            </a:endParaRPr>
          </a:p>
        </p:txBody>
      </p:sp>
      <p:sp>
        <p:nvSpPr>
          <p:cNvPr id="3" name="スライド番号プレースホルダー 2"/>
          <p:cNvSpPr>
            <a:spLocks noGrp="1"/>
          </p:cNvSpPr>
          <p:nvPr>
            <p:ph type="sldNum" sz="quarter" idx="12"/>
          </p:nvPr>
        </p:nvSpPr>
        <p:spPr>
          <a:xfrm>
            <a:off x="8402377" y="6391656"/>
            <a:ext cx="480060" cy="237744"/>
          </a:xfrm>
        </p:spPr>
        <p:txBody>
          <a:bodyPr/>
          <a:lstStyle/>
          <a:p>
            <a:fld id="{CA8D9AD5-F248-4919-864A-CFD76CC027D6}" type="slidenum">
              <a:rPr lang="en-US" altLang="ja-JP" sz="1400" smtClean="0">
                <a:solidFill>
                  <a:srgbClr val="FFFFFF"/>
                </a:solidFill>
                <a:latin typeface="Meiryo UI" panose="020B0604030504040204" pitchFamily="50" charset="-128"/>
                <a:ea typeface="Meiryo UI" panose="020B0604030504040204" pitchFamily="50" charset="-128"/>
              </a:rPr>
              <a:pPr/>
              <a:t>7</a:t>
            </a:fld>
            <a:endParaRPr altLang="en-US" sz="14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70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次頁以降は記入例になります</a:t>
            </a:r>
          </a:p>
        </p:txBody>
      </p:sp>
      <p:sp>
        <p:nvSpPr>
          <p:cNvPr id="4" name="テキス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1683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863028" y="2043125"/>
            <a:ext cx="7397393" cy="1470025"/>
          </a:xfrm>
          <a:prstGeom prst="rect">
            <a:avLst/>
          </a:prstGeom>
        </p:spPr>
        <p:txBody>
          <a:bodyPr vert="horz" lIns="91440" tIns="45720" rIns="91440" bIns="45720" rtlCol="0" anchor="b">
            <a:noAutofit/>
          </a:bodyPr>
          <a:lstStyle>
            <a:lvl1pPr marL="0" indent="0" algn="ctr" defTabSz="685800" rtl="0" eaLnBrk="1" latinLnBrk="0" hangingPunct="1">
              <a:lnSpc>
                <a:spcPct val="90000"/>
              </a:lnSpc>
              <a:spcBef>
                <a:spcPct val="0"/>
              </a:spcBef>
              <a:buFont typeface="Arial" pitchFamily="34" charset="0"/>
              <a:buNone/>
              <a:defRPr kumimoji="1" lang="ja-JP" sz="4500" kern="1200">
                <a:solidFill>
                  <a:schemeClr val="tx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pPr>
              <a:lnSpc>
                <a:spcPct val="120000"/>
              </a:lnSpc>
            </a:pPr>
            <a:r>
              <a:rPr lang="en-US" altLang="ja-JP" sz="3200" dirty="0"/>
              <a:t>2022</a:t>
            </a:r>
            <a:r>
              <a:rPr lang="ja-JP" altLang="en-US" sz="3200" dirty="0"/>
              <a:t>年度</a:t>
            </a:r>
            <a:br>
              <a:rPr lang="ja-JP" altLang="en-US" sz="3200" dirty="0"/>
            </a:br>
            <a:r>
              <a:rPr lang="ja-JP" altLang="en-US" sz="3200" dirty="0"/>
              <a:t>コール・リコール実施結果報告</a:t>
            </a:r>
            <a:endParaRPr lang="en-US" altLang="ja-JP" sz="3200" dirty="0"/>
          </a:p>
          <a:p>
            <a:pPr>
              <a:lnSpc>
                <a:spcPct val="120000"/>
              </a:lnSpc>
            </a:pPr>
            <a:r>
              <a:rPr lang="ja-JP" altLang="en-US" sz="3200" dirty="0">
                <a:solidFill>
                  <a:srgbClr val="FF0000"/>
                </a:solidFill>
              </a:rPr>
              <a:t>＜記入例＞</a:t>
            </a:r>
          </a:p>
        </p:txBody>
      </p:sp>
      <p:sp>
        <p:nvSpPr>
          <p:cNvPr id="6" name="サブタイトル 5"/>
          <p:cNvSpPr>
            <a:spLocks noGrp="1"/>
          </p:cNvSpPr>
          <p:nvPr>
            <p:ph type="subTitle" idx="1"/>
          </p:nvPr>
        </p:nvSpPr>
        <p:spPr>
          <a:xfrm>
            <a:off x="863028" y="4807278"/>
            <a:ext cx="7493132" cy="914400"/>
          </a:xfrm>
        </p:spPr>
        <p:txBody>
          <a:bodyPr>
            <a:normAutofit/>
          </a:bodyPr>
          <a:lstStyle/>
          <a:p>
            <a:r>
              <a:rPr kumimoji="1" lang="ja-JP" altLang="en-US" sz="2800" dirty="0"/>
              <a:t>○○県　○○市</a:t>
            </a:r>
            <a:endParaRPr kumimoji="1" lang="en-US" altLang="ja-JP" sz="2800" dirty="0"/>
          </a:p>
          <a:p>
            <a:r>
              <a:rPr lang="ja-JP" altLang="en-US" sz="2800" dirty="0"/>
              <a:t>（</a:t>
            </a:r>
            <a:r>
              <a:rPr lang="en-US" altLang="ja-JP" sz="2800" dirty="0"/>
              <a:t>2023</a:t>
            </a:r>
            <a:r>
              <a:rPr lang="ja-JP" altLang="en-US" sz="2800" dirty="0"/>
              <a:t>年　○月作成）</a:t>
            </a:r>
            <a:endParaRPr kumimoji="1" lang="ja-JP" altLang="en-US" sz="2800" dirty="0"/>
          </a:p>
        </p:txBody>
      </p:sp>
      <p:sp>
        <p:nvSpPr>
          <p:cNvPr id="5" name="円/楕円 4"/>
          <p:cNvSpPr/>
          <p:nvPr/>
        </p:nvSpPr>
        <p:spPr>
          <a:xfrm>
            <a:off x="8517993" y="6305044"/>
            <a:ext cx="421241" cy="41096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4"/>
          <p:cNvSpPr txBox="1">
            <a:spLocks/>
          </p:cNvSpPr>
          <p:nvPr/>
        </p:nvSpPr>
        <p:spPr>
          <a:xfrm>
            <a:off x="8518899" y="6369077"/>
            <a:ext cx="480060" cy="237744"/>
          </a:xfrm>
          <a:prstGeom prst="rect">
            <a:avLst/>
          </a:prstGeom>
          <a:no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fld id="{CA8D9AD5-F248-4919-864A-CFD76CC027D6}" type="slidenum">
              <a:rPr lang="en-US" altLang="ja-JP" sz="1400" smtClean="0">
                <a:solidFill>
                  <a:schemeClr val="bg1"/>
                </a:solidFill>
                <a:latin typeface="Meiryo UI" panose="020B0604030504040204" pitchFamily="50" charset="-128"/>
                <a:ea typeface="Meiryo UI" panose="020B0604030504040204" pitchFamily="50" charset="-128"/>
              </a:rPr>
              <a:pPr/>
              <a:t>9</a:t>
            </a:fld>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4C4809-32CE-4D76-8837-BF87A221E8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薄緑色の枠線デザインのプレゼンテーション (ワイドスクリーン)</Template>
  <TotalTime>0</TotalTime>
  <Words>2890</Words>
  <Application>Microsoft Office PowerPoint</Application>
  <PresentationFormat>画面に合わせる (4:3)</PresentationFormat>
  <Paragraphs>394</Paragraphs>
  <Slides>15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HGPｺﾞｼｯｸM</vt:lpstr>
      <vt:lpstr>Meiryo UI</vt:lpstr>
      <vt:lpstr>Arial</vt:lpstr>
      <vt:lpstr>Calibri</vt:lpstr>
      <vt:lpstr>Century Gothic</vt:lpstr>
      <vt:lpstr>Sheer Green 16x9</vt:lpstr>
      <vt:lpstr>PowerPoint プレゼンテーション</vt:lpstr>
      <vt:lpstr>0　対象がん種と利用資材、使用目的</vt:lpstr>
      <vt:lpstr>1　コール実施方法</vt:lpstr>
      <vt:lpstr>2　リコール実施方法</vt:lpstr>
      <vt:lpstr>3　検証①：受診率</vt:lpstr>
      <vt:lpstr>4　検証②　感想</vt:lpstr>
      <vt:lpstr>5　検証③　受診率比較結果に関する留意点</vt:lpstr>
      <vt:lpstr>次頁以降は記入例になります</vt:lpstr>
      <vt:lpstr>PowerPoint プレゼンテーション</vt:lpstr>
      <vt:lpstr>0　対象がん種と利用資材、使用目的</vt:lpstr>
      <vt:lpstr>1　コール実施方法</vt:lpstr>
      <vt:lpstr>2　リコール実施方法</vt:lpstr>
      <vt:lpstr>3　検証①：受診率</vt:lpstr>
      <vt:lpstr>4　検証②　感想</vt:lpstr>
      <vt:lpstr>5　検証③　受診率比較結果に関する留意点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2015-09-14T10:55:39Z</dcterms:created>
  <dcterms:modified xsi:type="dcterms:W3CDTF">2022-08-18T06:39:41Z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